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6" r:id="rId29"/>
    <p:sldId id="283" r:id="rId30"/>
    <p:sldId id="287" r:id="rId31"/>
    <p:sldId id="284" r:id="rId32"/>
    <p:sldId id="285" r:id="rId33"/>
    <p:sldId id="288" r:id="rId34"/>
    <p:sldId id="289" r:id="rId35"/>
    <p:sldId id="290" r:id="rId36"/>
    <p:sldId id="291" r:id="rId37"/>
    <p:sldId id="292" r:id="rId38"/>
    <p:sldId id="294" r:id="rId39"/>
    <p:sldId id="302" r:id="rId40"/>
    <p:sldId id="293" r:id="rId41"/>
    <p:sldId id="295" r:id="rId42"/>
    <p:sldId id="303" r:id="rId43"/>
    <p:sldId id="296" r:id="rId44"/>
    <p:sldId id="297" r:id="rId4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2025/2/2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JQuery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BB9E7B6-BB50-4899-90BA-C66564A9E8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1" r="9671"/>
          <a:stretch/>
        </p:blipFill>
        <p:spPr bwMode="auto">
          <a:xfrm>
            <a:off x="2012358" y="5957246"/>
            <a:ext cx="386893" cy="4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表單選擇器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C3CA015-4350-4A12-96B2-3384DDDF0CF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/>
              <a:t>Form_Selector.html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95F7C79-7226-4EE9-8FC7-1EE054071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82" y="973384"/>
            <a:ext cx="7664824" cy="356635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375E9D4-43A4-464C-BC7A-CDE4AB100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9" y="1448514"/>
            <a:ext cx="3169024" cy="33623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262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748B93-A9BC-402E-A8A6-13B98989FB4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4984376" cy="5038725"/>
          </a:xfrm>
        </p:spPr>
        <p:txBody>
          <a:bodyPr/>
          <a:lstStyle/>
          <a:p>
            <a:r>
              <a:rPr lang="zh-TW" altLang="en-US" dirty="0"/>
              <a:t>索引選擇器：  </a:t>
            </a:r>
          </a:p>
          <a:p>
            <a:r>
              <a:rPr lang="en-US" altLang="zh-TW" dirty="0"/>
              <a:t>`:first`</a:t>
            </a:r>
            <a:r>
              <a:rPr lang="zh-TW" altLang="en-US" dirty="0"/>
              <a:t>：選擇第一個元素。  </a:t>
            </a:r>
          </a:p>
          <a:p>
            <a:r>
              <a:rPr lang="en-US" altLang="zh-TW" dirty="0"/>
              <a:t>`:last`</a:t>
            </a:r>
            <a:r>
              <a:rPr lang="zh-TW" altLang="en-US" dirty="0"/>
              <a:t>：選擇最後一個元素。  </a:t>
            </a:r>
          </a:p>
          <a:p>
            <a:r>
              <a:rPr lang="en-US" altLang="zh-TW" dirty="0"/>
              <a:t>`:eq(index)`</a:t>
            </a:r>
            <a:r>
              <a:rPr lang="zh-TW" altLang="en-US" dirty="0"/>
              <a:t>：選擇指定索引的元素。  </a:t>
            </a:r>
          </a:p>
          <a:p>
            <a:r>
              <a:rPr lang="en-US" altLang="zh-TW" dirty="0"/>
              <a:t>`:</a:t>
            </a:r>
            <a:r>
              <a:rPr lang="en-US" altLang="zh-TW" dirty="0" err="1"/>
              <a:t>gt</a:t>
            </a:r>
            <a:r>
              <a:rPr lang="en-US" altLang="zh-TW" dirty="0"/>
              <a:t>(index)`</a:t>
            </a:r>
            <a:r>
              <a:rPr lang="zh-TW" altLang="en-US" dirty="0"/>
              <a:t>：選擇索引值大於 </a:t>
            </a:r>
            <a:r>
              <a:rPr lang="en-US" altLang="zh-TW" dirty="0"/>
              <a:t>`index` </a:t>
            </a:r>
            <a:r>
              <a:rPr lang="zh-TW" altLang="en-US" dirty="0"/>
              <a:t>的元素。  </a:t>
            </a:r>
          </a:p>
          <a:p>
            <a:r>
              <a:rPr lang="en-US" altLang="zh-TW" dirty="0"/>
              <a:t>`:</a:t>
            </a:r>
            <a:r>
              <a:rPr lang="en-US" altLang="zh-TW" dirty="0" err="1"/>
              <a:t>lt</a:t>
            </a:r>
            <a:r>
              <a:rPr lang="en-US" altLang="zh-TW" dirty="0"/>
              <a:t>(index)`</a:t>
            </a:r>
            <a:r>
              <a:rPr lang="zh-TW" altLang="en-US" dirty="0"/>
              <a:t>：選擇索引值小於 </a:t>
            </a:r>
            <a:r>
              <a:rPr lang="en-US" altLang="zh-TW" dirty="0"/>
              <a:t>`index` </a:t>
            </a:r>
            <a:r>
              <a:rPr lang="zh-TW" altLang="en-US" dirty="0"/>
              <a:t>的元素。</a:t>
            </a:r>
          </a:p>
          <a:p>
            <a:r>
              <a:rPr lang="zh-TW" altLang="en-US" dirty="0"/>
              <a:t>奇偶選擇器：  </a:t>
            </a:r>
          </a:p>
          <a:p>
            <a:r>
              <a:rPr lang="en-US" altLang="zh-TW" dirty="0"/>
              <a:t>`:odd`</a:t>
            </a:r>
            <a:r>
              <a:rPr lang="zh-TW" altLang="en-US" dirty="0"/>
              <a:t>：選擇索引值為奇數的元素。  </a:t>
            </a:r>
          </a:p>
          <a:p>
            <a:r>
              <a:rPr lang="en-US" altLang="zh-TW" dirty="0"/>
              <a:t>`:even`</a:t>
            </a:r>
            <a:r>
              <a:rPr lang="zh-TW" altLang="en-US" dirty="0"/>
              <a:t>：選擇索引值為偶數的元素。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其他虛擬選擇器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9E390CCC-CCC4-4132-A65C-ED3A9596A47F}"/>
              </a:ext>
            </a:extLst>
          </p:cNvPr>
          <p:cNvSpPr txBox="1">
            <a:spLocks/>
          </p:cNvSpPr>
          <p:nvPr/>
        </p:nvSpPr>
        <p:spPr>
          <a:xfrm>
            <a:off x="5199529" y="973384"/>
            <a:ext cx="4984376" cy="503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其他：  </a:t>
            </a:r>
          </a:p>
          <a:p>
            <a:r>
              <a:rPr lang="en-US" altLang="zh-TW" dirty="0"/>
              <a:t>`:contains(text)`</a:t>
            </a:r>
            <a:r>
              <a:rPr lang="zh-TW" altLang="en-US" dirty="0"/>
              <a:t>：選擇包含指定文字的元素。  </a:t>
            </a:r>
          </a:p>
          <a:p>
            <a:r>
              <a:rPr lang="en-US" altLang="zh-TW" dirty="0"/>
              <a:t>`:has(selector)`</a:t>
            </a:r>
            <a:r>
              <a:rPr lang="zh-TW" altLang="en-US" dirty="0"/>
              <a:t>：選擇包含指定選擇器的元素。  </a:t>
            </a:r>
          </a:p>
          <a:p>
            <a:r>
              <a:rPr lang="en-US" altLang="zh-TW" dirty="0"/>
              <a:t>`:empty`</a:t>
            </a:r>
            <a:r>
              <a:rPr lang="zh-TW" altLang="en-US" dirty="0"/>
              <a:t>：選擇所有沒有子元素的元素。  </a:t>
            </a:r>
          </a:p>
          <a:p>
            <a:r>
              <a:rPr lang="en-US" altLang="zh-TW" dirty="0"/>
              <a:t>`:parent`</a:t>
            </a:r>
            <a:r>
              <a:rPr lang="zh-TW" altLang="en-US" dirty="0"/>
              <a:t>：選擇所有有子元素的元素。  </a:t>
            </a:r>
          </a:p>
          <a:p>
            <a:r>
              <a:rPr lang="en-US" altLang="zh-TW" dirty="0"/>
              <a:t>`:hidden`</a:t>
            </a:r>
            <a:r>
              <a:rPr lang="zh-TW" altLang="en-US" dirty="0"/>
              <a:t>：選擇所有隱藏的元素。  </a:t>
            </a:r>
          </a:p>
          <a:p>
            <a:r>
              <a:rPr lang="en-US" altLang="zh-TW" dirty="0"/>
              <a:t>`:visible`</a:t>
            </a:r>
            <a:r>
              <a:rPr lang="zh-TW" altLang="en-US" dirty="0"/>
              <a:t>：選擇所有可見的元素。</a:t>
            </a:r>
          </a:p>
        </p:txBody>
      </p:sp>
    </p:spTree>
    <p:extLst>
      <p:ext uri="{BB962C8B-B14F-4D97-AF65-F5344CB8AC3E}">
        <p14:creationId xmlns:p14="http://schemas.microsoft.com/office/powerpoint/2010/main" val="2679319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748B93-A9BC-402E-A8A6-13B98989FB4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text()</a:t>
            </a:r>
            <a:r>
              <a:rPr lang="zh-TW" altLang="en-US" dirty="0"/>
              <a:t>：取出元素內容。</a:t>
            </a:r>
          </a:p>
          <a:p>
            <a:r>
              <a:rPr lang="en-US" altLang="zh-TW" dirty="0"/>
              <a:t>html()</a:t>
            </a:r>
            <a:r>
              <a:rPr lang="zh-TW" altLang="en-US" dirty="0"/>
              <a:t>：取出元素內容</a:t>
            </a:r>
            <a:r>
              <a:rPr lang="en-US" altLang="zh-TW" dirty="0"/>
              <a:t>(</a:t>
            </a:r>
            <a:r>
              <a:rPr lang="zh-TW" altLang="en-US" dirty="0"/>
              <a:t>含標籤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存取元素方法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63ED31-8D92-4D83-9120-5D8E27E68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2" y="1763549"/>
            <a:ext cx="4495635" cy="17735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0477B7-47D6-4F9A-8C8D-6D00A6986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654" y="1763549"/>
            <a:ext cx="7414093" cy="309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39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748B93-A9BC-402E-A8A6-13B98989FB4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2676525" cy="760166"/>
          </a:xfrm>
        </p:spPr>
        <p:txBody>
          <a:bodyPr/>
          <a:lstStyle/>
          <a:p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val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：選取值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存取元素方法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8A068EEF-769B-4209-9601-EFB94B2442A5}"/>
              </a:ext>
            </a:extLst>
          </p:cNvPr>
          <p:cNvSpPr txBox="1">
            <a:spLocks/>
          </p:cNvSpPr>
          <p:nvPr/>
        </p:nvSpPr>
        <p:spPr>
          <a:xfrm>
            <a:off x="6200775" y="973384"/>
            <a:ext cx="3000375" cy="836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>
                <a:cs typeface="王漢宗顏楷體"/>
                <a:sym typeface="王漢宗顏楷體"/>
              </a:rPr>
              <a:t>attr</a:t>
            </a:r>
            <a:r>
              <a:rPr lang="en-US" altLang="zh-TW" dirty="0">
                <a:cs typeface="王漢宗顏楷體"/>
                <a:sym typeface="王漢宗顏楷體"/>
              </a:rPr>
              <a:t>()</a:t>
            </a:r>
            <a:r>
              <a:rPr lang="zh-TW" altLang="en-US" dirty="0">
                <a:cs typeface="王漢宗顏楷體"/>
                <a:sym typeface="王漢宗顏楷體"/>
              </a:rPr>
              <a:t>：存取屬性</a:t>
            </a:r>
          </a:p>
          <a:p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removeAttr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：刪除屬性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A541E9-8A70-4565-B0D8-917F7269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89" y="2681665"/>
            <a:ext cx="5291434" cy="34288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3FDE318-7DE5-467D-83CC-35EEB0ADF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8" y="1353468"/>
            <a:ext cx="5277869" cy="122909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B82EE21-409A-473B-B735-67343A19F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98842"/>
            <a:ext cx="5931011" cy="129218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012235C-B1E6-4855-8863-81F1A254B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06873"/>
            <a:ext cx="5123543" cy="36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20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748B93-A9BC-402E-A8A6-13B98989FB4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addClass</a:t>
            </a:r>
            <a:r>
              <a:rPr lang="en-US" altLang="zh-TW" dirty="0"/>
              <a:t>()</a:t>
            </a:r>
          </a:p>
          <a:p>
            <a:r>
              <a:rPr lang="en-US" altLang="zh-TW" dirty="0" err="1"/>
              <a:t>removeClass</a:t>
            </a:r>
            <a:r>
              <a:rPr lang="en-US" altLang="zh-TW" dirty="0"/>
              <a:t>()</a:t>
            </a:r>
          </a:p>
          <a:p>
            <a:r>
              <a:rPr lang="en-US" altLang="zh-TW" dirty="0" err="1"/>
              <a:t>hasclass</a:t>
            </a:r>
            <a:r>
              <a:rPr lang="en-US" altLang="zh-TW" dirty="0"/>
              <a:t>()</a:t>
            </a:r>
          </a:p>
          <a:p>
            <a:r>
              <a:rPr lang="en-US" altLang="zh-TW" dirty="0" err="1"/>
              <a:t>toggleClass</a:t>
            </a:r>
            <a:r>
              <a:rPr lang="en-US" altLang="zh-TW" dirty="0"/>
              <a:t>()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class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方法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3F2D04-ABE9-4190-A110-AD176B32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454" y="973384"/>
            <a:ext cx="7046346" cy="576942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43B66F9-A97F-473A-9F1B-3B5BA5876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81" y="2640759"/>
            <a:ext cx="4710220" cy="14803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7275FD1-A490-4AB4-82C9-FBDF2F088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25" y="4349314"/>
            <a:ext cx="3207735" cy="135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2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748B93-A9BC-402E-A8A6-13B98989FB4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append()</a:t>
            </a:r>
            <a:r>
              <a:rPr lang="zh-TW" altLang="en-US" dirty="0"/>
              <a:t>：在目標元素內部的最後面加入內容。</a:t>
            </a:r>
          </a:p>
          <a:p>
            <a:r>
              <a:rPr lang="en-US" altLang="zh-TW" dirty="0"/>
              <a:t>prepend()</a:t>
            </a:r>
            <a:r>
              <a:rPr lang="zh-TW" altLang="en-US" dirty="0"/>
              <a:t>：在目標元素內部的最前面加入內容。</a:t>
            </a:r>
          </a:p>
          <a:p>
            <a:r>
              <a:rPr lang="en-US" altLang="zh-TW" dirty="0"/>
              <a:t>before()</a:t>
            </a:r>
            <a:r>
              <a:rPr lang="zh-TW" altLang="en-US" dirty="0"/>
              <a:t>：在目標元素外部的前面加入內容。</a:t>
            </a:r>
          </a:p>
          <a:p>
            <a:r>
              <a:rPr lang="en-US" altLang="zh-TW" dirty="0"/>
              <a:t>after()</a:t>
            </a:r>
            <a:r>
              <a:rPr lang="zh-TW" altLang="en-US" dirty="0"/>
              <a:t>：在目標元素外部的後面加入內容。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設定元素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143D04-1BE6-49AA-8B29-A79068A5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496" y="1050717"/>
            <a:ext cx="6954675" cy="488405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37E28F0-2C7F-4163-BF5F-A8CDCC6B2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532374"/>
            <a:ext cx="4720935" cy="20686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D2308C-1FB5-477C-899E-29EF242B8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647436"/>
            <a:ext cx="2410334" cy="12873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2B33249-A918-43C3-A399-364EDF368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534" y="4643354"/>
            <a:ext cx="2994693" cy="1163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3653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748B93-A9BC-402E-A8A6-13B98989FB4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each()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：用來針對物件或陣列進行重複運算。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操作集合中的每個物件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9124" y="3921537"/>
            <a:ext cx="4733928" cy="615517"/>
          </a:xfrm>
        </p:spPr>
        <p:txBody>
          <a:bodyPr>
            <a:normAutofit/>
          </a:bodyPr>
          <a:lstStyle/>
          <a:p>
            <a:r>
              <a:rPr lang="zh-TW" altLang="en-US" dirty="0"/>
              <a:t>使用 </a:t>
            </a:r>
            <a:r>
              <a:rPr lang="en-US" altLang="zh-TW" dirty="0"/>
              <a:t>$.each </a:t>
            </a:r>
            <a:r>
              <a:rPr lang="zh-TW" altLang="en-US" dirty="0"/>
              <a:t>遍歷數組，計算數組中所有元素的總和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909486A-AD37-416F-928B-8850E997A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4"/>
          <a:stretch/>
        </p:blipFill>
        <p:spPr bwMode="auto">
          <a:xfrm>
            <a:off x="76200" y="1300842"/>
            <a:ext cx="5731415" cy="259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696F416-0769-4FAD-87BD-9A2DB6F9E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0" b="4301"/>
          <a:stretch/>
        </p:blipFill>
        <p:spPr bwMode="auto">
          <a:xfrm>
            <a:off x="5972175" y="1300843"/>
            <a:ext cx="6143624" cy="396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版面配置區 3">
            <a:extLst>
              <a:ext uri="{FF2B5EF4-FFF2-40B4-BE49-F238E27FC236}">
                <a16:creationId xmlns:a16="http://schemas.microsoft.com/office/drawing/2014/main" id="{61FECE6A-EC6C-4C52-A063-0946868EBFA4}"/>
              </a:ext>
            </a:extLst>
          </p:cNvPr>
          <p:cNvSpPr txBox="1">
            <a:spLocks/>
          </p:cNvSpPr>
          <p:nvPr/>
        </p:nvSpPr>
        <p:spPr>
          <a:xfrm>
            <a:off x="6953249" y="5332309"/>
            <a:ext cx="4733928" cy="6155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$("selector").each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遍歷選中的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DOM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節點，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輸出每個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&lt;a&gt;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的文字內容和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href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屬性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514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D5C9761-B479-4C00-AC5E-FCFB34339F4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E0124CC-9351-450E-9C10-560362DEC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取得元素高度寬度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C9BD62-C06D-4B7B-A2E1-20213AC4BF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51E9A8-9E95-498E-A468-D13B3984A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973384"/>
            <a:ext cx="8401050" cy="32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02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CA380BD-6B0E-4F0D-BEC0-EF3901A3B5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3D7C970-F10E-4792-ADFB-87C5C8714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移除元素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3F8C06-94E8-47CE-8B3A-9F598C9CE4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04668EF-18FC-446C-8F04-FD7CF98E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73384"/>
            <a:ext cx="8948343" cy="22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75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CA380BD-6B0E-4F0D-BEC0-EF3901A3B5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選擇子元素：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dirty="0"/>
              <a:t>`.find(selector)`</a:t>
            </a:r>
            <a:r>
              <a:rPr lang="zh-TW" altLang="en-US" dirty="0"/>
              <a:t>：從選定元素中找出所有符合條件的後代元素（不局限於直接子元素）</a:t>
            </a:r>
          </a:p>
          <a:p>
            <a:pPr lvl="1"/>
            <a:r>
              <a:rPr lang="en-US" altLang="zh-TW" dirty="0"/>
              <a:t>.children(selector)`</a:t>
            </a:r>
            <a:r>
              <a:rPr lang="zh-TW" altLang="en-US" dirty="0"/>
              <a:t>：從選定元素中找出所有符合條件的直接子元素（不包含更深層的後代）。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3D7C970-F10E-4792-ADFB-87C5C8714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DOM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操作方法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3F8C06-94E8-47CE-8B3A-9F598C9CE4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AFB4A1-CA6F-458F-AE28-57BE35E70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2" y="2124026"/>
            <a:ext cx="3590258" cy="335755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FC480DD-32FB-4CE4-B0F2-C387F0675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791" y="2092853"/>
            <a:ext cx="6371324" cy="170995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8F0509-9A65-43BB-96BD-22B82BACC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791" y="3872960"/>
            <a:ext cx="2775352" cy="16297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9578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40D029B-3399-4BA6-A7C4-03030B131C4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早期 </a:t>
            </a:r>
            <a:r>
              <a:rPr lang="en-US" altLang="zh-TW" dirty="0"/>
              <a:t>JavaScript </a:t>
            </a:r>
            <a:r>
              <a:rPr lang="zh-TW" altLang="en-US" dirty="0"/>
              <a:t>原生 </a:t>
            </a:r>
            <a:r>
              <a:rPr lang="en-US" altLang="zh-TW" dirty="0"/>
              <a:t>API </a:t>
            </a:r>
            <a:r>
              <a:rPr lang="zh-TW" altLang="en-US" dirty="0"/>
              <a:t>在不同瀏覽器間兼容性差，程式碼需要針對特定瀏覽器做各種判斷與修正，而 </a:t>
            </a:r>
            <a:r>
              <a:rPr lang="en-US" altLang="zh-TW" dirty="0"/>
              <a:t>jQuery </a:t>
            </a:r>
            <a:r>
              <a:rPr lang="zh-TW" altLang="en-US" dirty="0"/>
              <a:t>幫忙自動處理瀏覽器差異，大幅降低開發難度。</a:t>
            </a:r>
          </a:p>
          <a:p>
            <a:r>
              <a:rPr lang="en-US" altLang="zh-TW" dirty="0"/>
              <a:t>jQuery </a:t>
            </a:r>
            <a:r>
              <a:rPr lang="zh-TW" altLang="en-US" dirty="0"/>
              <a:t>是一套輕量級、跨瀏覽器的 </a:t>
            </a:r>
            <a:r>
              <a:rPr lang="en-US" altLang="zh-TW" dirty="0"/>
              <a:t>JavaScript </a:t>
            </a:r>
            <a:r>
              <a:rPr lang="zh-TW" altLang="en-US" dirty="0"/>
              <a:t>函式庫，旨在簡化前端開發。它提供了更直覺的 </a:t>
            </a:r>
            <a:r>
              <a:rPr lang="en-US" altLang="zh-TW" dirty="0"/>
              <a:t>API</a:t>
            </a:r>
            <a:r>
              <a:rPr lang="zh-TW" altLang="en-US" dirty="0"/>
              <a:t>、類似 </a:t>
            </a:r>
            <a:r>
              <a:rPr lang="en-US" altLang="zh-TW" dirty="0"/>
              <a:t>CSS </a:t>
            </a:r>
            <a:r>
              <a:rPr lang="zh-TW" altLang="en-US" dirty="0"/>
              <a:t>的選擇器語法，以及封裝好的 </a:t>
            </a:r>
            <a:r>
              <a:rPr lang="en-US" altLang="zh-TW" dirty="0"/>
              <a:t>DOM </a:t>
            </a:r>
            <a:r>
              <a:rPr lang="zh-TW" altLang="en-US" dirty="0"/>
              <a:t>操作與事件處理。</a:t>
            </a:r>
          </a:p>
          <a:p>
            <a:r>
              <a:rPr lang="zh-TW" altLang="en-US" dirty="0"/>
              <a:t>內建對各種瀏覽器的 </a:t>
            </a:r>
            <a:r>
              <a:rPr lang="en-US" altLang="zh-TW" dirty="0"/>
              <a:t>API </a:t>
            </a:r>
            <a:r>
              <a:rPr lang="zh-TW" altLang="en-US" dirty="0"/>
              <a:t>差異進行包裝與處理，因此不必再寫一堆 </a:t>
            </a:r>
            <a:r>
              <a:rPr lang="en-US" altLang="zh-TW" dirty="0"/>
              <a:t>if/else </a:t>
            </a:r>
            <a:r>
              <a:rPr lang="zh-TW" altLang="en-US" dirty="0"/>
              <a:t>來處理相容性問題。</a:t>
            </a:r>
          </a:p>
          <a:p>
            <a:r>
              <a:rPr lang="en-US" altLang="zh-TW" dirty="0"/>
              <a:t>jQuery </a:t>
            </a:r>
            <a:r>
              <a:rPr lang="zh-TW" altLang="en-US" dirty="0"/>
              <a:t>使用類似 </a:t>
            </a:r>
            <a:r>
              <a:rPr lang="en-US" altLang="zh-TW" dirty="0"/>
              <a:t>CSS </a:t>
            </a:r>
            <a:r>
              <a:rPr lang="zh-TW" altLang="en-US" dirty="0"/>
              <a:t>的選擇器（例如 </a:t>
            </a:r>
            <a:r>
              <a:rPr lang="en-US" altLang="zh-TW" dirty="0"/>
              <a:t>$('p') </a:t>
            </a:r>
            <a:r>
              <a:rPr lang="zh-TW" altLang="en-US" dirty="0"/>
              <a:t>選擇所有 </a:t>
            </a:r>
            <a:r>
              <a:rPr lang="en-US" altLang="zh-TW" dirty="0"/>
              <a:t>&lt;p&gt; </a:t>
            </a:r>
            <a:r>
              <a:rPr lang="zh-TW" altLang="en-US" dirty="0"/>
              <a:t>標籤），讓開發者能以更精簡的程式碼完成 </a:t>
            </a:r>
            <a:r>
              <a:rPr lang="en-US" altLang="zh-TW" dirty="0"/>
              <a:t>DOM </a:t>
            </a:r>
            <a:r>
              <a:rPr lang="zh-TW" altLang="en-US" dirty="0"/>
              <a:t>元素的選取與操作。</a:t>
            </a:r>
          </a:p>
          <a:p>
            <a:r>
              <a:rPr lang="en-US" altLang="zh-TW" dirty="0"/>
              <a:t>jQuery </a:t>
            </a:r>
            <a:r>
              <a:rPr lang="zh-TW" altLang="en-US" dirty="0"/>
              <a:t>內建了事件綁定（</a:t>
            </a:r>
            <a:r>
              <a:rPr lang="en-US" altLang="zh-TW" dirty="0"/>
              <a:t>on()</a:t>
            </a:r>
            <a:r>
              <a:rPr lang="zh-TW" altLang="en-US" dirty="0"/>
              <a:t>）、動畫特效（</a:t>
            </a:r>
            <a:r>
              <a:rPr lang="en-US" altLang="zh-TW" dirty="0" err="1"/>
              <a:t>fadeIn</a:t>
            </a:r>
            <a:r>
              <a:rPr lang="en-US" altLang="zh-TW" dirty="0"/>
              <a:t>() </a:t>
            </a:r>
            <a:r>
              <a:rPr lang="zh-TW" altLang="en-US" dirty="0"/>
              <a:t>等）與 </a:t>
            </a:r>
            <a:r>
              <a:rPr lang="en-US" altLang="zh-TW" dirty="0"/>
              <a:t>AJAX </a:t>
            </a:r>
            <a:r>
              <a:rPr lang="zh-TW" altLang="en-US" dirty="0"/>
              <a:t>方法（</a:t>
            </a:r>
            <a:r>
              <a:rPr lang="en-US" altLang="zh-TW" dirty="0"/>
              <a:t>$.ajax()</a:t>
            </a:r>
            <a:r>
              <a:rPr lang="zh-TW" altLang="en-US" dirty="0"/>
              <a:t>）等常見功能，讓開發者可以直接使用而不必自行撰寫大量原生程式碼。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C2A1D73-AD45-486F-82B0-0BB8CA86E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jQuery </a:t>
            </a:r>
            <a:r>
              <a:rPr lang="zh-TW" altLang="en-US" dirty="0"/>
              <a:t>簡介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C4807EB-A85B-4CA8-8084-E137E88365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DA9389-9313-4895-923A-6751F739E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4" y="4160739"/>
            <a:ext cx="3581424" cy="1124852"/>
          </a:xfrm>
          <a:prstGeom prst="rect">
            <a:avLst/>
          </a:prstGeom>
        </p:spPr>
      </p:pic>
      <p:pic>
        <p:nvPicPr>
          <p:cNvPr id="1026" name="Picture 2" descr="其中包含以下圖片：">
            <a:extLst>
              <a:ext uri="{FF2B5EF4-FFF2-40B4-BE49-F238E27FC236}">
                <a16:creationId xmlns:a16="http://schemas.microsoft.com/office/drawing/2014/main" id="{2138ABA6-0BC8-40B8-888F-B45C0E6CD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31" y="4506166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466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CA380BD-6B0E-4F0D-BEC0-EF3901A3B5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選擇父元素</a:t>
            </a:r>
            <a:endParaRPr lang="en-US" altLang="zh-TW" dirty="0"/>
          </a:p>
          <a:p>
            <a:pPr lvl="1"/>
            <a:r>
              <a:rPr lang="en-US" altLang="zh-TW" dirty="0"/>
              <a:t>`.closest(selector)`</a:t>
            </a:r>
            <a:r>
              <a:rPr lang="zh-TW" altLang="en-US" dirty="0"/>
              <a:t>：從選定元素開始，沿 </a:t>
            </a:r>
            <a:r>
              <a:rPr lang="en-US" altLang="zh-TW" dirty="0"/>
              <a:t>DOM </a:t>
            </a:r>
            <a:r>
              <a:rPr lang="zh-TW" altLang="en-US" dirty="0"/>
              <a:t>樹向上查找，返回最接近且符合 </a:t>
            </a:r>
            <a:r>
              <a:rPr lang="en-US" altLang="zh-TW" dirty="0"/>
              <a:t>`selector` </a:t>
            </a:r>
            <a:r>
              <a:rPr lang="zh-TW" altLang="en-US" dirty="0"/>
              <a:t>的祖先元素</a:t>
            </a:r>
          </a:p>
          <a:p>
            <a:pPr lvl="1"/>
            <a:r>
              <a:rPr lang="en-US" altLang="zh-TW" dirty="0"/>
              <a:t>`.parent(selector)`</a:t>
            </a:r>
            <a:r>
              <a:rPr lang="zh-TW" altLang="en-US" dirty="0"/>
              <a:t>：找到符合 </a:t>
            </a:r>
            <a:r>
              <a:rPr lang="en-US" altLang="zh-TW" dirty="0"/>
              <a:t>`selector` </a:t>
            </a:r>
            <a:r>
              <a:rPr lang="zh-TW" altLang="en-US" dirty="0"/>
              <a:t>的直接父元素</a:t>
            </a:r>
          </a:p>
          <a:p>
            <a:pPr lvl="1"/>
            <a:r>
              <a:rPr lang="en-US" altLang="zh-TW" dirty="0"/>
              <a:t>`.parents(selector)`</a:t>
            </a:r>
            <a:r>
              <a:rPr lang="zh-TW" altLang="en-US" dirty="0"/>
              <a:t>：從選定元素開始，沿 </a:t>
            </a:r>
            <a:r>
              <a:rPr lang="en-US" altLang="zh-TW" dirty="0"/>
              <a:t>DOM </a:t>
            </a:r>
            <a:r>
              <a:rPr lang="zh-TW" altLang="en-US" dirty="0"/>
              <a:t>樹向上查找，找到所有符合 </a:t>
            </a:r>
            <a:r>
              <a:rPr lang="en-US" altLang="zh-TW" dirty="0"/>
              <a:t>`selector` </a:t>
            </a:r>
            <a:r>
              <a:rPr lang="zh-TW" altLang="en-US" dirty="0"/>
              <a:t>的祖先元素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3D7C970-F10E-4792-ADFB-87C5C8714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DOM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操作方法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3F8C06-94E8-47CE-8B3A-9F598C9CE4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D8449A-DDA1-47F0-B1D2-12682378E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359222"/>
            <a:ext cx="4396925" cy="32922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8B4958D-4E88-4FC2-9590-4CAAB648D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325" y="2359222"/>
            <a:ext cx="7376833" cy="19079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09D4581-F384-46BA-8B27-E02BF182A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326" y="4300320"/>
            <a:ext cx="5975800" cy="1509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6627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CA380BD-6B0E-4F0D-BEC0-EF3901A3B5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選擇兄弟元素</a:t>
            </a:r>
            <a:endParaRPr lang="en-US" altLang="zh-TW" dirty="0"/>
          </a:p>
          <a:p>
            <a:pPr lvl="1"/>
            <a:r>
              <a:rPr lang="en-US" altLang="zh-TW" dirty="0"/>
              <a:t>`.siblings(selector)`</a:t>
            </a:r>
            <a:r>
              <a:rPr lang="zh-TW" altLang="en-US" dirty="0"/>
              <a:t>：找到符合 </a:t>
            </a:r>
            <a:r>
              <a:rPr lang="en-US" altLang="zh-TW" dirty="0"/>
              <a:t>`selector` </a:t>
            </a:r>
            <a:r>
              <a:rPr lang="zh-TW" altLang="en-US" dirty="0"/>
              <a:t>的所有兄弟元素。</a:t>
            </a:r>
          </a:p>
          <a:p>
            <a:pPr lvl="1"/>
            <a:r>
              <a:rPr lang="en-US" altLang="zh-TW" dirty="0"/>
              <a:t>`.next(selector)`</a:t>
            </a:r>
            <a:r>
              <a:rPr lang="zh-TW" altLang="en-US" dirty="0"/>
              <a:t>：找到符合 </a:t>
            </a:r>
            <a:r>
              <a:rPr lang="en-US" altLang="zh-TW" dirty="0"/>
              <a:t>`selector` </a:t>
            </a:r>
            <a:r>
              <a:rPr lang="zh-TW" altLang="en-US" dirty="0"/>
              <a:t>的下一個兄弟元素。</a:t>
            </a:r>
          </a:p>
          <a:p>
            <a:pPr lvl="1"/>
            <a:r>
              <a:rPr lang="en-US" altLang="zh-TW" dirty="0"/>
              <a:t>`.</a:t>
            </a:r>
            <a:r>
              <a:rPr lang="en-US" altLang="zh-TW" dirty="0" err="1"/>
              <a:t>nextAll</a:t>
            </a:r>
            <a:r>
              <a:rPr lang="en-US" altLang="zh-TW" dirty="0"/>
              <a:t>(selector)`</a:t>
            </a:r>
            <a:r>
              <a:rPr lang="zh-TW" altLang="en-US" dirty="0"/>
              <a:t>：找到符合 </a:t>
            </a:r>
            <a:r>
              <a:rPr lang="en-US" altLang="zh-TW" dirty="0"/>
              <a:t>`selector` </a:t>
            </a:r>
            <a:r>
              <a:rPr lang="zh-TW" altLang="en-US" dirty="0"/>
              <a:t>的所有後續兄弟元素。</a:t>
            </a:r>
          </a:p>
          <a:p>
            <a:pPr lvl="1"/>
            <a:r>
              <a:rPr lang="en-US" altLang="zh-TW" dirty="0"/>
              <a:t>`.</a:t>
            </a:r>
            <a:r>
              <a:rPr lang="en-US" altLang="zh-TW" dirty="0" err="1"/>
              <a:t>prev</a:t>
            </a:r>
            <a:r>
              <a:rPr lang="en-US" altLang="zh-TW" dirty="0"/>
              <a:t>(selector)`</a:t>
            </a:r>
            <a:r>
              <a:rPr lang="zh-TW" altLang="en-US" dirty="0"/>
              <a:t>：找到符合 </a:t>
            </a:r>
            <a:r>
              <a:rPr lang="en-US" altLang="zh-TW" dirty="0"/>
              <a:t>`selector` </a:t>
            </a:r>
            <a:r>
              <a:rPr lang="zh-TW" altLang="en-US" dirty="0"/>
              <a:t>的前一個兄弟元素。</a:t>
            </a:r>
          </a:p>
          <a:p>
            <a:pPr lvl="1"/>
            <a:r>
              <a:rPr lang="en-US" altLang="zh-TW" dirty="0"/>
              <a:t>`.</a:t>
            </a:r>
            <a:r>
              <a:rPr lang="en-US" altLang="zh-TW" dirty="0" err="1"/>
              <a:t>prevAll</a:t>
            </a:r>
            <a:r>
              <a:rPr lang="en-US" altLang="zh-TW" dirty="0"/>
              <a:t>(selector)`</a:t>
            </a:r>
            <a:r>
              <a:rPr lang="zh-TW" altLang="en-US" dirty="0"/>
              <a:t>：找到符合 </a:t>
            </a:r>
            <a:r>
              <a:rPr lang="en-US" altLang="zh-TW" dirty="0"/>
              <a:t>`selector` </a:t>
            </a:r>
            <a:r>
              <a:rPr lang="zh-TW" altLang="en-US" dirty="0"/>
              <a:t>的所有前面的兄弟元素。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3D7C970-F10E-4792-ADFB-87C5C8714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DOM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操作方法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3F8C06-94E8-47CE-8B3A-9F598C9CE4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C7CC02-4D0B-47C7-B8DB-3E4F4C906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778" y="1053328"/>
            <a:ext cx="4770491" cy="1725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0E19634-4AA8-44CF-ADE4-FE9D21E0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116509"/>
            <a:ext cx="4991100" cy="19293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DF8B8E-9ED7-4261-92A3-76BEAF7F8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105" y="3116509"/>
            <a:ext cx="6869164" cy="310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56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4000500" cy="1223716"/>
          </a:xfrm>
        </p:spPr>
        <p:txBody>
          <a:bodyPr/>
          <a:lstStyle/>
          <a:p>
            <a:r>
              <a:rPr lang="en-US" altLang="zh-TW" dirty="0"/>
              <a:t>.eq(index)</a:t>
            </a:r>
            <a:r>
              <a:rPr lang="zh-TW" altLang="en-US" dirty="0"/>
              <a:t>：選擇指定索引的元素。</a:t>
            </a:r>
          </a:p>
          <a:p>
            <a:r>
              <a:rPr lang="en-US" altLang="zh-TW" dirty="0"/>
              <a:t>.first()</a:t>
            </a:r>
            <a:r>
              <a:rPr lang="zh-TW" altLang="en-US" dirty="0"/>
              <a:t>：選擇第一個元素。</a:t>
            </a:r>
          </a:p>
          <a:p>
            <a:r>
              <a:rPr lang="en-US" altLang="zh-TW" dirty="0"/>
              <a:t>.last()</a:t>
            </a:r>
            <a:r>
              <a:rPr lang="zh-TW" altLang="en-US" dirty="0"/>
              <a:t>：選擇最後一個元素。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DOM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篩選方法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53E61C17-2FB2-427F-BB81-ABA8988F781F}"/>
              </a:ext>
            </a:extLst>
          </p:cNvPr>
          <p:cNvSpPr txBox="1">
            <a:spLocks/>
          </p:cNvSpPr>
          <p:nvPr/>
        </p:nvSpPr>
        <p:spPr>
          <a:xfrm>
            <a:off x="3835400" y="999199"/>
            <a:ext cx="5372100" cy="1223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6410D7-AF44-4298-996F-2C7153515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2" y="2222914"/>
            <a:ext cx="5315087" cy="44541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1CAC36-C1F3-4516-8772-301B0A69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122" y="4981338"/>
            <a:ext cx="1867161" cy="1695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859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.even()</a:t>
            </a:r>
            <a:r>
              <a:rPr lang="zh-TW" altLang="en-US" dirty="0"/>
              <a:t>：選擇偶數索引的元素（</a:t>
            </a:r>
            <a:r>
              <a:rPr lang="en-US" altLang="zh-TW" dirty="0"/>
              <a:t>0</a:t>
            </a:r>
            <a:r>
              <a:rPr lang="zh-TW" altLang="en-US" dirty="0"/>
              <a:t>、</a:t>
            </a:r>
            <a:r>
              <a:rPr lang="en-US" altLang="zh-TW" dirty="0"/>
              <a:t>2</a:t>
            </a:r>
            <a:r>
              <a:rPr lang="zh-TW" altLang="en-US" dirty="0"/>
              <a:t>、</a:t>
            </a:r>
            <a:r>
              <a:rPr lang="en-US" altLang="zh-TW" dirty="0"/>
              <a:t>4...</a:t>
            </a:r>
            <a:r>
              <a:rPr lang="zh-TW" altLang="en-US" dirty="0"/>
              <a:t>）。</a:t>
            </a:r>
          </a:p>
          <a:p>
            <a:r>
              <a:rPr lang="en-US" altLang="zh-TW" dirty="0"/>
              <a:t>.odd()</a:t>
            </a:r>
            <a:r>
              <a:rPr lang="zh-TW" altLang="en-US" dirty="0"/>
              <a:t>：選擇奇數索引的元素（</a:t>
            </a:r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3</a:t>
            </a:r>
            <a:r>
              <a:rPr lang="zh-TW" altLang="en-US" dirty="0"/>
              <a:t>、</a:t>
            </a:r>
            <a:r>
              <a:rPr lang="en-US" altLang="zh-TW" dirty="0"/>
              <a:t>5...</a:t>
            </a:r>
            <a:r>
              <a:rPr lang="zh-TW" altLang="en-US" dirty="0"/>
              <a:t>）。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DOM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篩選方法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833505-6D98-4D9A-A550-015547B8A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67332"/>
            <a:ext cx="7909286" cy="38841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861F9C6-55FA-42B6-82B2-3DE2D1658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686" y="1767332"/>
            <a:ext cx="3591426" cy="1543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11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.is(selector)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：檢查當前元素是否符合指定條件。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dirty="0"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dirty="0"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0" indent="0">
              <a:buNone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.not(selector)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：從元素集中排除指定條件的元素。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.has(selector)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：選擇包含特定子元素的父元素。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.filter(selector)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：從當前元素集中篩選符合條件的元素。</a:t>
            </a: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DOM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篩選方法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4D11BB-BAE2-477B-AF8F-1D736B3AE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1386908"/>
            <a:ext cx="7505700" cy="19751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9DC91FF-22B0-4C85-BAFF-51CCCEE7B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160" y="3002197"/>
            <a:ext cx="6456639" cy="38425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A53331-78DE-4983-9191-4D3AF9C42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558" y="4866939"/>
            <a:ext cx="3557788" cy="1975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220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425109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on()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：用於為元素綁定事件處理程序。你可以為同一元素綁定多個事件。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jQuery </a:t>
            </a:r>
            <a:r>
              <a:rPr lang="zh-TW" altLang="en-US" dirty="0"/>
              <a:t>事件處理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18A6C-7AF0-4B47-B854-061FEC8AF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618"/>
          <a:stretch/>
        </p:blipFill>
        <p:spPr>
          <a:xfrm>
            <a:off x="76200" y="1323364"/>
            <a:ext cx="5857930" cy="194053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EA0E152-7B38-4B56-9997-6056535B2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016"/>
          <a:stretch/>
        </p:blipFill>
        <p:spPr>
          <a:xfrm>
            <a:off x="6057900" y="1323364"/>
            <a:ext cx="5982251" cy="1064907"/>
          </a:xfrm>
          <a:prstGeom prst="rect">
            <a:avLst/>
          </a:prstGeom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0B1A6B26-5620-4C8E-BC0E-46186E07700F}"/>
              </a:ext>
            </a:extLst>
          </p:cNvPr>
          <p:cNvSpPr txBox="1">
            <a:spLocks/>
          </p:cNvSpPr>
          <p:nvPr/>
        </p:nvSpPr>
        <p:spPr>
          <a:xfrm>
            <a:off x="38100" y="3263900"/>
            <a:ext cx="12115800" cy="42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cs typeface="王漢宗顏楷體"/>
                <a:sym typeface="王漢宗顏楷體"/>
              </a:rPr>
              <a:t>off()</a:t>
            </a:r>
            <a:r>
              <a:rPr lang="zh-TW" altLang="en-US" dirty="0">
                <a:cs typeface="王漢宗顏楷體"/>
                <a:sym typeface="王漢宗顏楷體"/>
              </a:rPr>
              <a:t>：用於移除指定的事件處理程序。如果未指定參數，則移除所有綁定的事件。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F007D52-1422-4362-B36A-7548638AA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666883"/>
            <a:ext cx="5857930" cy="1372953"/>
          </a:xfrm>
          <a:prstGeom prst="rect">
            <a:avLst/>
          </a:prstGeom>
        </p:spPr>
      </p:pic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F4957D12-94CD-4B4C-9A38-8A70710173C5}"/>
              </a:ext>
            </a:extLst>
          </p:cNvPr>
          <p:cNvSpPr txBox="1">
            <a:spLocks/>
          </p:cNvSpPr>
          <p:nvPr/>
        </p:nvSpPr>
        <p:spPr>
          <a:xfrm>
            <a:off x="76197" y="5129307"/>
            <a:ext cx="12115800" cy="42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cs typeface="王漢宗顏楷體"/>
                <a:sym typeface="王漢宗顏楷體"/>
              </a:rPr>
              <a:t>ready()</a:t>
            </a:r>
            <a:r>
              <a:rPr lang="zh-TW" altLang="en-US" dirty="0">
                <a:cs typeface="王漢宗顏楷體"/>
                <a:sym typeface="王漢宗顏楷體"/>
              </a:rPr>
              <a:t>：是在 </a:t>
            </a:r>
            <a:r>
              <a:rPr lang="en-US" altLang="zh-TW" dirty="0">
                <a:cs typeface="王漢宗顏楷體"/>
                <a:sym typeface="王漢宗顏楷體"/>
              </a:rPr>
              <a:t>DOM </a:t>
            </a:r>
            <a:r>
              <a:rPr lang="zh-TW" altLang="en-US" dirty="0">
                <a:cs typeface="王漢宗顏楷體"/>
                <a:sym typeface="王漢宗顏楷體"/>
              </a:rPr>
              <a:t>加載完成後執行指定的函式，通常用於初始化。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C0A8D03-5614-43AA-AA7D-52439E6B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7" y="5534637"/>
            <a:ext cx="6019803" cy="11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57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當我們要在事件處理程式中存取</a:t>
            </a:r>
            <a:r>
              <a:rPr lang="en-US" altLang="zh-TW" dirty="0"/>
              <a:t>Event</a:t>
            </a:r>
            <a:r>
              <a:rPr lang="zh-TW" altLang="en-US" dirty="0"/>
              <a:t>物件時，可以透過名稱為</a:t>
            </a:r>
            <a:r>
              <a:rPr lang="en-US" altLang="zh-TW" dirty="0"/>
              <a:t>e</a:t>
            </a:r>
            <a:r>
              <a:rPr lang="zh-TW" altLang="en-US" dirty="0"/>
              <a:t>的參數來加以傳遞。</a:t>
            </a:r>
          </a:p>
          <a:p>
            <a:r>
              <a:rPr lang="zh-TW" altLang="en-US" dirty="0"/>
              <a:t>且</a:t>
            </a:r>
            <a:r>
              <a:rPr lang="en-US" altLang="zh-TW" dirty="0"/>
              <a:t>e</a:t>
            </a:r>
            <a:r>
              <a:rPr lang="zh-TW" altLang="en-US" dirty="0"/>
              <a:t>必須是第一個參數。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event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E5E7F3C-AFEC-400C-AA54-E42D51677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12" y="1756937"/>
            <a:ext cx="5732636" cy="32595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5DD46A3-FDA7-45EC-9D61-F51934BE2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856" y="1804171"/>
            <a:ext cx="6075944" cy="162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9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1958074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/>
              <a:t>表單驗證 </a:t>
            </a:r>
            <a:r>
              <a:rPr lang="en-US" altLang="zh-TW" dirty="0"/>
              <a:t>(Form Validation) </a:t>
            </a:r>
            <a:r>
              <a:rPr lang="zh-TW" altLang="en-US" dirty="0"/>
              <a:t>是用來檢查使用者在表單欄位輸入的資料是否正確，防止使用者輸入錯誤資料。</a:t>
            </a:r>
          </a:p>
          <a:p>
            <a:pPr lvl="1"/>
            <a:r>
              <a:rPr lang="zh-TW" altLang="en-US" dirty="0"/>
              <a:t>忘記輸入資料。	</a:t>
            </a:r>
          </a:p>
          <a:p>
            <a:pPr lvl="1"/>
            <a:r>
              <a:rPr lang="zh-TW" altLang="en-US" dirty="0"/>
              <a:t>資料格式不正確。	</a:t>
            </a:r>
          </a:p>
          <a:p>
            <a:pPr lvl="1"/>
            <a:r>
              <a:rPr lang="zh-TW" altLang="en-US" dirty="0"/>
              <a:t>資料超出範圍。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Form_Check.html</a:t>
            </a:r>
          </a:p>
          <a:p>
            <a:r>
              <a:rPr lang="zh-TW" altLang="en-US" dirty="0"/>
              <a:t>記得上</a:t>
            </a:r>
            <a:r>
              <a:rPr lang="en-US" altLang="zh-TW" dirty="0"/>
              <a:t>jQuery, Bootstrap</a:t>
            </a:r>
            <a:r>
              <a:rPr lang="zh-TW" altLang="en-US" dirty="0"/>
              <a:t>的</a:t>
            </a:r>
            <a:r>
              <a:rPr lang="en-US" altLang="zh-TW" dirty="0"/>
              <a:t>CDN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jQuery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HTML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表單驗證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935EB0A-2332-4182-973A-598BABB5E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296" y="1298593"/>
            <a:ext cx="8193295" cy="544286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64FF1D7-ED72-4444-BE29-BD5D58F18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38" y="3109072"/>
            <a:ext cx="2439514" cy="356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72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1958074"/>
          </a:xfrm>
        </p:spPr>
        <p:txBody>
          <a:bodyPr>
            <a:normAutofit/>
          </a:bodyPr>
          <a:lstStyle/>
          <a:p>
            <a:r>
              <a:rPr lang="zh-TW" altLang="en-US" dirty="0"/>
              <a:t>檔案：</a:t>
            </a:r>
            <a:r>
              <a:rPr lang="en-US" altLang="zh-TW" dirty="0"/>
              <a:t>Form_Check.html</a:t>
            </a:r>
          </a:p>
          <a:p>
            <a:r>
              <a:rPr lang="zh-TW" altLang="en-US" dirty="0"/>
              <a:t>記得上</a:t>
            </a:r>
            <a:r>
              <a:rPr lang="en-US" altLang="zh-TW" dirty="0"/>
              <a:t>jQuery, Bootstrap</a:t>
            </a:r>
            <a:r>
              <a:rPr lang="zh-TW" altLang="en-US" dirty="0"/>
              <a:t>的</a:t>
            </a:r>
            <a:r>
              <a:rPr lang="en-US" altLang="zh-TW" dirty="0"/>
              <a:t>CDN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jQuery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HTML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表單驗證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E4CE164-FD30-4874-9EE4-1E28850E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56" y="1769656"/>
            <a:ext cx="5188491" cy="167727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36595E1-C77E-418B-B757-0876C6A8D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55"/>
          <a:stretch/>
        </p:blipFill>
        <p:spPr>
          <a:xfrm>
            <a:off x="430224" y="3507661"/>
            <a:ext cx="5939123" cy="331176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F7BA6CF-92B2-4003-84D8-7AA73DFBC2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222"/>
          <a:stretch/>
        </p:blipFill>
        <p:spPr>
          <a:xfrm>
            <a:off x="6445544" y="785548"/>
            <a:ext cx="5670256" cy="603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97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1536734"/>
          </a:xfrm>
        </p:spPr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/>
              <a:t>click </a:t>
            </a:r>
            <a:r>
              <a:rPr lang="zh-TW" altLang="en-US" dirty="0"/>
              <a:t>事件的表單驗證</a:t>
            </a:r>
            <a:endParaRPr lang="en-US" altLang="zh-TW" dirty="0"/>
          </a:p>
          <a:p>
            <a:pPr lvl="1"/>
            <a:r>
              <a:rPr lang="zh-TW" altLang="en-US" dirty="0"/>
              <a:t>當使用者按下提交按鈕後，檢查是否有任何必填欄位是空白。</a:t>
            </a:r>
          </a:p>
          <a:p>
            <a:pPr lvl="1"/>
            <a:r>
              <a:rPr lang="zh-TW" altLang="en-US" dirty="0"/>
              <a:t>若有空白欄位，則會自動將其框線標示為紅色，以提示使用者補充資料。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jQuery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HTML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表單驗證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F56459-F547-4D93-8C21-11FE83FE6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" y="2095500"/>
            <a:ext cx="6458959" cy="20447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6E3DB35-8079-4F9A-B5E7-91EDD5291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391" y="2095500"/>
            <a:ext cx="5632432" cy="40864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854BC76-F3BE-47D1-9AE5-72057E960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1" y="4254500"/>
            <a:ext cx="2718439" cy="1488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4432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9C27638-CBC9-44B2-9D59-26EF14BC5B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3514165" cy="460969"/>
          </a:xfrm>
        </p:spPr>
        <p:txBody>
          <a:bodyPr/>
          <a:lstStyle/>
          <a:p>
            <a:r>
              <a:rPr lang="zh-TW" altLang="en-US" dirty="0"/>
              <a:t>方式</a:t>
            </a:r>
            <a:r>
              <a:rPr lang="en-US" altLang="zh-TW" dirty="0"/>
              <a:t>1</a:t>
            </a:r>
            <a:r>
              <a:rPr lang="zh-TW" altLang="en-US" dirty="0"/>
              <a:t>：下載套件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C35D64A-4678-4E70-9EC1-44FF54F5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使用方式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DF6971-6CCA-4A79-9CA0-3F6409BF98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DE2F9A6-4C54-4C06-9583-1CC2F286E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" y="1343623"/>
            <a:ext cx="6717680" cy="30401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304D0270-B856-458F-858A-417252F76E3B}"/>
              </a:ext>
            </a:extLst>
          </p:cNvPr>
          <p:cNvSpPr txBox="1">
            <a:spLocks/>
          </p:cNvSpPr>
          <p:nvPr/>
        </p:nvSpPr>
        <p:spPr>
          <a:xfrm>
            <a:off x="62752" y="4419601"/>
            <a:ext cx="5423648" cy="460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方式</a:t>
            </a:r>
            <a:r>
              <a:rPr lang="en-US" altLang="zh-TW" dirty="0"/>
              <a:t>2</a:t>
            </a:r>
            <a:r>
              <a:rPr lang="zh-TW" altLang="en-US" dirty="0"/>
              <a:t>：使用</a:t>
            </a:r>
            <a:r>
              <a:rPr lang="en-US" altLang="zh-TW" dirty="0"/>
              <a:t>CDN(https://releases.jquery.com/)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3648C02-6DCD-475E-9017-70F72E67E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8" y="4819830"/>
            <a:ext cx="5576048" cy="19329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F2AA74D-FE7D-4303-AF41-7B6C0AD18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504" y="4294094"/>
            <a:ext cx="3584237" cy="249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782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1536734"/>
          </a:xfrm>
        </p:spPr>
        <p:txBody>
          <a:bodyPr/>
          <a:lstStyle/>
          <a:p>
            <a:r>
              <a:rPr lang="zh-TW" altLang="en-US" dirty="0"/>
              <a:t>即時驗證欄位資料</a:t>
            </a:r>
            <a:endParaRPr lang="en-US" altLang="zh-TW" dirty="0"/>
          </a:p>
          <a:p>
            <a:pPr lvl="1"/>
            <a:r>
              <a:rPr lang="zh-TW" altLang="en-US" dirty="0"/>
              <a:t>當使用者離開 </a:t>
            </a:r>
            <a:r>
              <a:rPr lang="en-US" altLang="zh-TW" dirty="0"/>
              <a:t>(blur) </a:t>
            </a:r>
            <a:r>
              <a:rPr lang="zh-TW" altLang="en-US" dirty="0"/>
              <a:t>某個輸入欄位時，立即檢查該欄位的輸入是否為空。</a:t>
            </a:r>
          </a:p>
          <a:p>
            <a:pPr lvl="1"/>
            <a:r>
              <a:rPr lang="zh-TW" altLang="en-US" dirty="0"/>
              <a:t>若欄位為空，則顯示紅色框線，並提示使用者補充資料。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jQuery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HTML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表單驗證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40F0602-EB14-4F10-B8A6-7B2F8300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430" y="2035632"/>
            <a:ext cx="5570253" cy="166693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3C7B77F-0063-4741-9E58-32167D0D5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036801"/>
            <a:ext cx="6219114" cy="196877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D12B2EB-A5C0-42D4-9449-B037AA538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783" y="3907225"/>
            <a:ext cx="3581900" cy="21815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974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212224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基本特效</a:t>
            </a:r>
            <a:endParaRPr lang="en-US" altLang="zh-TW" dirty="0"/>
          </a:p>
          <a:p>
            <a:pPr lvl="1"/>
            <a:r>
              <a:rPr lang="en-US" altLang="zh-TW" dirty="0"/>
              <a:t>hide()</a:t>
            </a:r>
            <a:r>
              <a:rPr lang="zh-TW" altLang="en-US" dirty="0"/>
              <a:t>：隱藏符合的元素。</a:t>
            </a:r>
          </a:p>
          <a:p>
            <a:pPr lvl="1"/>
            <a:r>
              <a:rPr lang="en-US" altLang="zh-TW" dirty="0"/>
              <a:t>show()</a:t>
            </a:r>
            <a:r>
              <a:rPr lang="zh-TW" altLang="en-US" dirty="0"/>
              <a:t>：顯示符合的元素</a:t>
            </a:r>
          </a:p>
          <a:p>
            <a:pPr lvl="1"/>
            <a:r>
              <a:rPr lang="zh-TW" altLang="en-US" dirty="0"/>
              <a:t> </a:t>
            </a:r>
            <a:r>
              <a:rPr lang="en-US" altLang="zh-TW" dirty="0"/>
              <a:t>toggle()</a:t>
            </a:r>
            <a:r>
              <a:rPr lang="zh-TW" altLang="en-US" dirty="0"/>
              <a:t>：切換顯示</a:t>
            </a:r>
            <a:r>
              <a:rPr lang="en-US" altLang="zh-TW" dirty="0"/>
              <a:t>/</a:t>
            </a:r>
            <a:r>
              <a:rPr lang="zh-TW" altLang="en-US" dirty="0"/>
              <a:t>隱藏元素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 jQuery_Animation01.html</a:t>
            </a:r>
          </a:p>
          <a:p>
            <a:r>
              <a:rPr lang="zh-TW" altLang="en-US" dirty="0"/>
              <a:t>記得上</a:t>
            </a:r>
            <a:r>
              <a:rPr lang="en-US" altLang="zh-TW" dirty="0"/>
              <a:t>jQuery, Bootstrap</a:t>
            </a:r>
            <a:r>
              <a:rPr lang="zh-TW" altLang="en-US" dirty="0"/>
              <a:t>的</a:t>
            </a:r>
            <a:r>
              <a:rPr lang="en-US" altLang="zh-TW" dirty="0"/>
              <a:t>CDN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動畫與特效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0C24E9D-ECE7-4292-8688-896E67C70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297" y="1162050"/>
            <a:ext cx="4109577" cy="20383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5B25AD0-4869-4CE6-AAE1-4BCC792E6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095625"/>
            <a:ext cx="8683442" cy="37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80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1536734"/>
          </a:xfrm>
        </p:spPr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/>
              <a:t> jQuery_Animation01.html</a:t>
            </a:r>
          </a:p>
          <a:p>
            <a:r>
              <a:rPr lang="zh-TW" altLang="en-US" dirty="0"/>
              <a:t>記得上</a:t>
            </a:r>
            <a:r>
              <a:rPr lang="en-US" altLang="zh-TW" dirty="0"/>
              <a:t>jQuery, Bootstrap</a:t>
            </a:r>
            <a:r>
              <a:rPr lang="zh-TW" altLang="en-US" dirty="0"/>
              <a:t>的</a:t>
            </a:r>
            <a:r>
              <a:rPr lang="en-US" altLang="zh-TW" dirty="0"/>
              <a:t>CDN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動畫與特效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CCEA30A-141D-432B-B2B9-6206DE045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701" y="1008021"/>
            <a:ext cx="7446399" cy="550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35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3208090"/>
          </a:xfrm>
        </p:spPr>
        <p:txBody>
          <a:bodyPr>
            <a:normAutofit/>
          </a:bodyPr>
          <a:lstStyle/>
          <a:p>
            <a:r>
              <a:rPr lang="zh-TW" altLang="en-US" dirty="0"/>
              <a:t>基本特效</a:t>
            </a:r>
            <a:endParaRPr lang="en-US" altLang="zh-TW" dirty="0"/>
          </a:p>
          <a:p>
            <a:pPr lvl="1"/>
            <a:r>
              <a:rPr lang="en-US" altLang="zh-TW" dirty="0" err="1"/>
              <a:t>adeIn</a:t>
            </a:r>
            <a:r>
              <a:rPr lang="en-US" altLang="zh-TW" dirty="0"/>
              <a:t>()/</a:t>
            </a:r>
            <a:r>
              <a:rPr lang="en-US" altLang="zh-TW" dirty="0" err="1"/>
              <a:t>fadeOut</a:t>
            </a:r>
            <a:r>
              <a:rPr lang="en-US" altLang="zh-TW" dirty="0"/>
              <a:t>()</a:t>
            </a:r>
            <a:r>
              <a:rPr lang="zh-TW" altLang="en-US" dirty="0"/>
              <a:t>：淡入</a:t>
            </a:r>
            <a:r>
              <a:rPr lang="en-US" altLang="zh-TW" dirty="0"/>
              <a:t>/</a:t>
            </a:r>
            <a:r>
              <a:rPr lang="zh-TW" altLang="en-US" dirty="0"/>
              <a:t>淡出特效顯示元素。</a:t>
            </a:r>
          </a:p>
          <a:p>
            <a:pPr lvl="1"/>
            <a:r>
              <a:rPr lang="en-US" altLang="zh-TW" dirty="0" err="1"/>
              <a:t>fadeTo</a:t>
            </a:r>
            <a:r>
              <a:rPr lang="en-US" altLang="zh-TW" dirty="0"/>
              <a:t>()</a:t>
            </a:r>
            <a:r>
              <a:rPr lang="zh-TW" altLang="en-US" dirty="0"/>
              <a:t>：調整透明度。</a:t>
            </a:r>
          </a:p>
          <a:p>
            <a:pPr lvl="1"/>
            <a:r>
              <a:rPr lang="en-US" altLang="zh-TW" dirty="0" err="1"/>
              <a:t>fadeToggle</a:t>
            </a:r>
            <a:r>
              <a:rPr lang="en-US" altLang="zh-TW" dirty="0"/>
              <a:t>()</a:t>
            </a:r>
            <a:r>
              <a:rPr lang="zh-TW" altLang="en-US" dirty="0"/>
              <a:t>：切換淡入</a:t>
            </a:r>
            <a:r>
              <a:rPr lang="en-US" altLang="zh-TW" dirty="0"/>
              <a:t>/</a:t>
            </a:r>
            <a:r>
              <a:rPr lang="zh-TW" altLang="en-US" dirty="0"/>
              <a:t>淡出特效。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 jQuery_Animation02.html(</a:t>
            </a:r>
            <a:r>
              <a:rPr lang="zh-TW" altLang="en-US" dirty="0"/>
              <a:t>記得上</a:t>
            </a:r>
            <a:r>
              <a:rPr lang="en-US" altLang="zh-TW" dirty="0"/>
              <a:t>jQuery, Bootstrap</a:t>
            </a:r>
            <a:r>
              <a:rPr lang="zh-TW" altLang="en-US" dirty="0"/>
              <a:t>的</a:t>
            </a:r>
            <a:r>
              <a:rPr lang="en-US" altLang="zh-TW" dirty="0"/>
              <a:t>CDN)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動畫與特效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69E4BB-0938-40BF-8374-161F00FCE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1059110"/>
            <a:ext cx="3771900" cy="163295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DB8D7CC-0A30-447E-8EBA-25C82C2A6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36" y="2784904"/>
            <a:ext cx="9133609" cy="407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70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3208090"/>
          </a:xfrm>
        </p:spPr>
        <p:txBody>
          <a:bodyPr>
            <a:normAutofit/>
          </a:bodyPr>
          <a:lstStyle/>
          <a:p>
            <a:r>
              <a:rPr lang="zh-TW" altLang="en-US" dirty="0"/>
              <a:t>檔案：</a:t>
            </a:r>
            <a:r>
              <a:rPr lang="en-US" altLang="zh-TW" dirty="0"/>
              <a:t> jQuery_Animation02.html(</a:t>
            </a:r>
            <a:r>
              <a:rPr lang="zh-TW" altLang="en-US" dirty="0"/>
              <a:t>記得上</a:t>
            </a:r>
            <a:r>
              <a:rPr lang="en-US" altLang="zh-TW" dirty="0"/>
              <a:t>jQuery, Bootstrap</a:t>
            </a:r>
            <a:r>
              <a:rPr lang="zh-TW" altLang="en-US" dirty="0"/>
              <a:t>的</a:t>
            </a:r>
            <a:r>
              <a:rPr lang="en-US" altLang="zh-TW" dirty="0"/>
              <a:t>CDN)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動畫與特效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CAD93CF-5B6D-43F6-9784-BD53166A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885" y="1362074"/>
            <a:ext cx="5072256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81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3208090"/>
          </a:xfrm>
        </p:spPr>
        <p:txBody>
          <a:bodyPr>
            <a:normAutofit/>
          </a:bodyPr>
          <a:lstStyle/>
          <a:p>
            <a:r>
              <a:rPr lang="zh-TW" altLang="en-US" dirty="0"/>
              <a:t>基本特效</a:t>
            </a:r>
            <a:endParaRPr lang="en-US" altLang="zh-TW" dirty="0"/>
          </a:p>
          <a:p>
            <a:pPr lvl="1"/>
            <a:r>
              <a:rPr lang="en-US" altLang="zh-TW" dirty="0" err="1"/>
              <a:t>slideDown</a:t>
            </a:r>
            <a:r>
              <a:rPr lang="en-US" altLang="zh-TW" dirty="0"/>
              <a:t>()/</a:t>
            </a:r>
            <a:r>
              <a:rPr lang="en-US" altLang="zh-TW" dirty="0" err="1"/>
              <a:t>slideUp</a:t>
            </a:r>
            <a:r>
              <a:rPr lang="en-US" altLang="zh-TW" dirty="0"/>
              <a:t>()</a:t>
            </a:r>
            <a:r>
              <a:rPr lang="zh-TW" altLang="en-US" dirty="0"/>
              <a:t>：滑動顯示</a:t>
            </a:r>
            <a:r>
              <a:rPr lang="en-US" altLang="zh-TW" dirty="0"/>
              <a:t>/</a:t>
            </a:r>
            <a:r>
              <a:rPr lang="zh-TW" altLang="en-US" dirty="0"/>
              <a:t>隱藏元素。</a:t>
            </a:r>
          </a:p>
          <a:p>
            <a:pPr lvl="1"/>
            <a:r>
              <a:rPr lang="en-US" altLang="zh-TW" dirty="0" err="1"/>
              <a:t>slideToggle</a:t>
            </a:r>
            <a:r>
              <a:rPr lang="en-US" altLang="zh-TW" dirty="0"/>
              <a:t>()</a:t>
            </a:r>
            <a:r>
              <a:rPr lang="zh-TW" altLang="en-US" dirty="0"/>
              <a:t>：切換滑動顯示</a:t>
            </a:r>
            <a:r>
              <a:rPr lang="en-US" altLang="zh-TW" dirty="0"/>
              <a:t>/</a:t>
            </a:r>
            <a:r>
              <a:rPr lang="zh-TW" altLang="en-US" dirty="0"/>
              <a:t>隱藏。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 jQuery_Animation03.html(</a:t>
            </a:r>
            <a:r>
              <a:rPr lang="zh-TW" altLang="en-US" dirty="0"/>
              <a:t>記得上</a:t>
            </a:r>
            <a:r>
              <a:rPr lang="en-US" altLang="zh-TW" dirty="0"/>
              <a:t>jQuery, Bootstrap</a:t>
            </a:r>
            <a:r>
              <a:rPr lang="zh-TW" altLang="en-US" dirty="0"/>
              <a:t>的</a:t>
            </a:r>
            <a:r>
              <a:rPr lang="en-US" altLang="zh-TW" dirty="0"/>
              <a:t>CDN)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動畫與特效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17F1F59-8D17-4DA6-8786-D0B0A26D7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46" y="1095375"/>
            <a:ext cx="4567454" cy="2971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7FAA449-6F44-432A-9FB0-70F2D45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2591"/>
            <a:ext cx="7977619" cy="306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85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61247-9484-47FF-9271-21A0E3D5ED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15800" cy="3208090"/>
          </a:xfrm>
        </p:spPr>
        <p:txBody>
          <a:bodyPr>
            <a:normAutofit/>
          </a:bodyPr>
          <a:lstStyle/>
          <a:p>
            <a:r>
              <a:rPr lang="zh-TW" altLang="en-US" dirty="0"/>
              <a:t>檔案：</a:t>
            </a:r>
            <a:r>
              <a:rPr lang="en-US" altLang="zh-TW" dirty="0"/>
              <a:t> jQuery_Animation03.html(</a:t>
            </a:r>
            <a:r>
              <a:rPr lang="zh-TW" altLang="en-US" dirty="0"/>
              <a:t>記得上</a:t>
            </a:r>
            <a:r>
              <a:rPr lang="en-US" altLang="zh-TW" dirty="0"/>
              <a:t>jQuery, Bootstrap</a:t>
            </a:r>
            <a:r>
              <a:rPr lang="zh-TW" altLang="en-US" dirty="0"/>
              <a:t>的</a:t>
            </a:r>
            <a:r>
              <a:rPr lang="en-US" altLang="zh-TW" dirty="0"/>
              <a:t>CDN)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F6B7DF-F31C-4F17-98C7-8A763D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動畫與特效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E57752-D886-45D6-9CA8-B3D3A3844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B2E83E-75B3-4F65-8AF9-607F6D3C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643" y="1495555"/>
            <a:ext cx="5732514" cy="485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37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A1FCFA4-6927-414F-BF8D-8BAEB4997E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AJAX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是一種技術，可以讓你的網頁不重新加載的情況下，與伺服器交換資料。例如，你可以只更新一小部分頁面，而不是整個頁面。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作用：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dirty="0"/>
              <a:t>非同步請求：不用重新載入整個頁面，就可以向伺服器請求資料或提交資料。</a:t>
            </a:r>
          </a:p>
          <a:p>
            <a:pPr lvl="1"/>
            <a:r>
              <a:rPr lang="zh-TW" altLang="en-US" dirty="0"/>
              <a:t>提升用戶體驗：讓網頁更加流暢、快速和互動式。</a:t>
            </a:r>
          </a:p>
          <a:p>
            <a:pPr lvl="1"/>
            <a:r>
              <a:rPr lang="zh-TW" altLang="en-US" dirty="0"/>
              <a:t>支援資料格式：除了 </a:t>
            </a:r>
            <a:r>
              <a:rPr lang="en-US" altLang="zh-TW" dirty="0"/>
              <a:t>XML</a:t>
            </a:r>
            <a:r>
              <a:rPr lang="zh-TW" altLang="en-US" dirty="0"/>
              <a:t>，還可以處理 </a:t>
            </a:r>
            <a:r>
              <a:rPr lang="en-US" altLang="zh-TW" dirty="0"/>
              <a:t>JSON</a:t>
            </a:r>
            <a:r>
              <a:rPr lang="zh-TW" altLang="en-US" dirty="0"/>
              <a:t>、</a:t>
            </a:r>
            <a:r>
              <a:rPr lang="en-US" altLang="zh-TW" dirty="0"/>
              <a:t>HTML</a:t>
            </a:r>
            <a:r>
              <a:rPr lang="zh-TW" altLang="en-US" dirty="0"/>
              <a:t>、純文字等格式的資料。</a:t>
            </a:r>
          </a:p>
          <a:p>
            <a:r>
              <a:rPr lang="en-US" altLang="zh-TW" dirty="0"/>
              <a:t>AJAX </a:t>
            </a:r>
            <a:r>
              <a:rPr lang="zh-TW" altLang="en-US" dirty="0"/>
              <a:t>工作原理</a:t>
            </a:r>
            <a:endParaRPr lang="en-US" altLang="zh-TW" dirty="0"/>
          </a:p>
          <a:p>
            <a:pPr lvl="1"/>
            <a:r>
              <a:rPr lang="en-US" altLang="zh-TW" dirty="0"/>
              <a:t>1.</a:t>
            </a:r>
            <a:r>
              <a:rPr lang="zh-TW" altLang="en-US" dirty="0"/>
              <a:t>用戶在網頁上觸發事件（例如點擊按鈕）。</a:t>
            </a:r>
          </a:p>
          <a:p>
            <a:pPr lvl="1"/>
            <a:r>
              <a:rPr lang="en-US" altLang="zh-TW" dirty="0"/>
              <a:t>2.</a:t>
            </a:r>
            <a:r>
              <a:rPr lang="zh-TW" altLang="en-US" dirty="0"/>
              <a:t>瀏覽器透過 </a:t>
            </a:r>
            <a:r>
              <a:rPr lang="en-US" altLang="zh-TW" dirty="0"/>
              <a:t>JavaScript </a:t>
            </a:r>
            <a:r>
              <a:rPr lang="zh-TW" altLang="en-US" dirty="0"/>
              <a:t>使用 </a:t>
            </a:r>
            <a:r>
              <a:rPr lang="en-US" altLang="zh-TW" dirty="0" err="1"/>
              <a:t>XMLHttpRequest</a:t>
            </a:r>
            <a:r>
              <a:rPr lang="en-US" altLang="zh-TW" dirty="0"/>
              <a:t> </a:t>
            </a:r>
            <a:r>
              <a:rPr lang="zh-TW" altLang="en-US" dirty="0"/>
              <a:t>或 </a:t>
            </a:r>
            <a:r>
              <a:rPr lang="en-US" altLang="zh-TW" dirty="0"/>
              <a:t>Fetch API </a:t>
            </a:r>
            <a:r>
              <a:rPr lang="zh-TW" altLang="en-US" dirty="0"/>
              <a:t>與伺服器溝通。</a:t>
            </a:r>
          </a:p>
          <a:p>
            <a:pPr lvl="1"/>
            <a:r>
              <a:rPr lang="en-US" altLang="zh-TW" dirty="0"/>
              <a:t>3.</a:t>
            </a:r>
            <a:r>
              <a:rPr lang="zh-TW" altLang="en-US" dirty="0"/>
              <a:t>伺服器處理請求並返回資料（</a:t>
            </a:r>
            <a:r>
              <a:rPr lang="en-US" altLang="zh-TW" dirty="0"/>
              <a:t>JSON</a:t>
            </a:r>
            <a:r>
              <a:rPr lang="zh-TW" altLang="en-US" dirty="0"/>
              <a:t>、</a:t>
            </a:r>
            <a:r>
              <a:rPr lang="en-US" altLang="zh-TW" dirty="0"/>
              <a:t>XML</a:t>
            </a:r>
            <a:r>
              <a:rPr lang="zh-TW" altLang="en-US" dirty="0"/>
              <a:t>、</a:t>
            </a:r>
            <a:r>
              <a:rPr lang="en-US" altLang="zh-TW" dirty="0"/>
              <a:t>HTML </a:t>
            </a:r>
            <a:r>
              <a:rPr lang="zh-TW" altLang="en-US" dirty="0"/>
              <a:t>或純文字）。</a:t>
            </a:r>
          </a:p>
          <a:p>
            <a:pPr lvl="1"/>
            <a:r>
              <a:rPr lang="en-US" altLang="zh-TW" dirty="0"/>
              <a:t>4. JavaScript </a:t>
            </a:r>
            <a:r>
              <a:rPr lang="zh-TW" altLang="en-US" dirty="0"/>
              <a:t>接收資料，並更新網頁內容，無需重新加載頁面。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B2D074-4134-4F82-90E6-16CA703E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3258800" cy="1004720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AJAX(Asynchronous JavaScript And XML)</a:t>
            </a:r>
            <a:endParaRPr lang="zh-TW" altLang="en-US" sz="48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3CA5D4-94B0-443E-B8B0-B519D0558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B54EBD-50E6-44DA-8793-5810528AC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036" y="4773868"/>
            <a:ext cx="5858961" cy="208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45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A1FCFA4-6927-414F-BF8D-8BAEB4997E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JSON</a:t>
            </a:r>
            <a:r>
              <a:rPr lang="zh-TW" altLang="en-US" dirty="0"/>
              <a:t>的全名</a:t>
            </a:r>
            <a:r>
              <a:rPr lang="en-US" altLang="zh-TW" dirty="0"/>
              <a:t>JavaScript Object Notation</a:t>
            </a:r>
            <a:r>
              <a:rPr lang="zh-TW" altLang="en-US" dirty="0"/>
              <a:t>，這是一種</a:t>
            </a:r>
            <a:r>
              <a:rPr lang="en-US" altLang="zh-TW" dirty="0"/>
              <a:t>AJAX</a:t>
            </a:r>
            <a:r>
              <a:rPr lang="zh-TW" altLang="en-US" dirty="0"/>
              <a:t>技術常用的資料交換格式。</a:t>
            </a:r>
          </a:p>
          <a:p>
            <a:r>
              <a:rPr lang="zh-TW" altLang="en-US" dirty="0"/>
              <a:t>類似</a:t>
            </a:r>
            <a:r>
              <a:rPr lang="en-US" altLang="zh-TW" dirty="0"/>
              <a:t>XML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JSON </a:t>
            </a:r>
            <a:r>
              <a:rPr lang="zh-TW" altLang="en-US" dirty="0"/>
              <a:t>與 </a:t>
            </a:r>
            <a:r>
              <a:rPr lang="en-US" altLang="zh-TW" dirty="0"/>
              <a:t>JavaScript </a:t>
            </a:r>
            <a:r>
              <a:rPr lang="zh-TW" altLang="en-US" dirty="0"/>
              <a:t>物件之間的轉換：</a:t>
            </a:r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將 </a:t>
            </a:r>
            <a:r>
              <a:rPr lang="en-US" altLang="zh-TW" dirty="0">
                <a:highlight>
                  <a:srgbClr val="FFFF00"/>
                </a:highlight>
              </a:rPr>
              <a:t>JavaScript </a:t>
            </a:r>
            <a:r>
              <a:rPr lang="zh-TW" altLang="en-US" dirty="0">
                <a:highlight>
                  <a:srgbClr val="FFFF00"/>
                </a:highlight>
              </a:rPr>
              <a:t>物件轉換為 </a:t>
            </a:r>
            <a:r>
              <a:rPr lang="en-US" altLang="zh-TW" dirty="0">
                <a:highlight>
                  <a:srgbClr val="FFFF00"/>
                </a:highlight>
              </a:rPr>
              <a:t>JSON </a:t>
            </a:r>
            <a:r>
              <a:rPr lang="zh-TW" altLang="en-US" dirty="0">
                <a:highlight>
                  <a:srgbClr val="FFFF00"/>
                </a:highlight>
              </a:rPr>
              <a:t>字串：</a:t>
            </a:r>
            <a:r>
              <a:rPr lang="en-US" altLang="zh-TW" dirty="0">
                <a:highlight>
                  <a:srgbClr val="FFFF00"/>
                </a:highlight>
              </a:rPr>
              <a:t>`</a:t>
            </a:r>
            <a:r>
              <a:rPr lang="en-US" altLang="zh-TW" dirty="0" err="1">
                <a:highlight>
                  <a:srgbClr val="FFFF00"/>
                </a:highlight>
              </a:rPr>
              <a:t>JSON.stringify</a:t>
            </a:r>
            <a:r>
              <a:rPr lang="en-US" altLang="zh-TW" dirty="0">
                <a:highlight>
                  <a:srgbClr val="FFFF00"/>
                </a:highlight>
              </a:rPr>
              <a:t>()</a:t>
            </a:r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將 </a:t>
            </a:r>
            <a:r>
              <a:rPr lang="en-US" altLang="zh-TW" dirty="0">
                <a:highlight>
                  <a:srgbClr val="FFFF00"/>
                </a:highlight>
              </a:rPr>
              <a:t>JSON </a:t>
            </a:r>
            <a:r>
              <a:rPr lang="zh-TW" altLang="en-US" dirty="0">
                <a:highlight>
                  <a:srgbClr val="FFFF00"/>
                </a:highlight>
              </a:rPr>
              <a:t>字串轉換為 </a:t>
            </a:r>
            <a:r>
              <a:rPr lang="en-US" altLang="zh-TW" dirty="0">
                <a:highlight>
                  <a:srgbClr val="FFFF00"/>
                </a:highlight>
              </a:rPr>
              <a:t>JavaScript </a:t>
            </a:r>
            <a:r>
              <a:rPr lang="zh-TW" altLang="en-US" dirty="0">
                <a:highlight>
                  <a:srgbClr val="FFFF00"/>
                </a:highlight>
              </a:rPr>
              <a:t>物件：</a:t>
            </a:r>
            <a:r>
              <a:rPr lang="en-US" altLang="zh-TW" dirty="0">
                <a:highlight>
                  <a:srgbClr val="FFFF00"/>
                </a:highlight>
              </a:rPr>
              <a:t>`</a:t>
            </a:r>
            <a:r>
              <a:rPr lang="en-US" altLang="zh-TW" dirty="0" err="1">
                <a:highlight>
                  <a:srgbClr val="FFFF00"/>
                </a:highlight>
              </a:rPr>
              <a:t>JSON.parse</a:t>
            </a:r>
            <a:r>
              <a:rPr lang="en-US" altLang="zh-TW" dirty="0">
                <a:highlight>
                  <a:srgbClr val="FFFF00"/>
                </a:highlight>
              </a:rPr>
              <a:t>()`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JSON.html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B2D074-4134-4F82-90E6-16CA703E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3258800" cy="1004720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JSON</a:t>
            </a:r>
            <a:endParaRPr lang="zh-TW" altLang="en-US" sz="48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3CA5D4-94B0-443E-B8B0-B519D0558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F03272-79DF-4AF9-9153-9F954F94E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767" y="3143250"/>
            <a:ext cx="5216810" cy="3533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25B4DF1-ED7C-42C6-8D0D-4D0F05B12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3209925"/>
            <a:ext cx="6505575" cy="323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5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A1FCFA4-6927-414F-BF8D-8BAEB4997E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/>
              <a:t>JSON.html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B2D074-4134-4F82-90E6-16CA703E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3258800" cy="1004720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JSON</a:t>
            </a:r>
            <a:endParaRPr lang="zh-TW" altLang="en-US" sz="48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3CA5D4-94B0-443E-B8B0-B519D0558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775E8F4-6880-4C9A-B7E2-990D3A85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81" y="1339534"/>
            <a:ext cx="9557019" cy="551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1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F5650FF-5455-451F-B9DC-F2A85D75D09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/>
              <a:t>First_Jquery.html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C5755C0-E6A2-4AF6-9C18-AC62D940D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第一個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jQuery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261D817-7CD7-43CD-83ED-AF952990CE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0035EEC-89B8-4A03-8427-AC2068F43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70826"/>
            <a:ext cx="7150188" cy="54064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BBB9BBD-E489-4094-96D4-065AE45E5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728" y="973384"/>
            <a:ext cx="6052365" cy="1500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7365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A1FCFA4-6927-414F-BF8D-8BAEB4997E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jQuery</a:t>
            </a:r>
            <a:r>
              <a:rPr lang="zh-TW" altLang="en-US" dirty="0"/>
              <a:t>中使用</a:t>
            </a:r>
            <a:r>
              <a:rPr lang="en-US" altLang="zh-TW" dirty="0"/>
              <a:t>AJAX</a:t>
            </a:r>
          </a:p>
          <a:p>
            <a:pPr lvl="1"/>
            <a:r>
              <a:rPr lang="en-US" altLang="zh-TW" dirty="0"/>
              <a:t>load()</a:t>
            </a:r>
            <a:r>
              <a:rPr lang="zh-TW" altLang="en-US" dirty="0"/>
              <a:t>：將伺服端的遠端文件使用</a:t>
            </a:r>
            <a:r>
              <a:rPr lang="en-US" altLang="zh-TW" dirty="0"/>
              <a:t>AJAX</a:t>
            </a:r>
            <a:r>
              <a:rPr lang="zh-TW" altLang="en-US" dirty="0"/>
              <a:t>方式載入。</a:t>
            </a:r>
          </a:p>
          <a:p>
            <a:pPr lvl="1"/>
            <a:r>
              <a:rPr lang="en-US" altLang="zh-TW" dirty="0" err="1"/>
              <a:t>getScript</a:t>
            </a:r>
            <a:r>
              <a:rPr lang="en-US" altLang="zh-TW" dirty="0"/>
              <a:t>()</a:t>
            </a:r>
            <a:r>
              <a:rPr lang="zh-TW" altLang="en-US" dirty="0"/>
              <a:t>：使用</a:t>
            </a:r>
            <a:r>
              <a:rPr lang="en-US" altLang="zh-TW" dirty="0"/>
              <a:t>AJAX</a:t>
            </a:r>
            <a:r>
              <a:rPr lang="zh-TW" altLang="en-US" dirty="0"/>
              <a:t>方式執行伺服端</a:t>
            </a:r>
            <a:r>
              <a:rPr lang="en-US" altLang="zh-TW" dirty="0"/>
              <a:t>JavaScript</a:t>
            </a:r>
            <a:r>
              <a:rPr lang="zh-TW" altLang="en-US" dirty="0"/>
              <a:t>程式檔案。</a:t>
            </a:r>
          </a:p>
          <a:p>
            <a:pPr lvl="1"/>
            <a:r>
              <a:rPr lang="en-US" altLang="zh-TW" dirty="0"/>
              <a:t>get()</a:t>
            </a:r>
            <a:r>
              <a:rPr lang="zh-TW" altLang="en-US" dirty="0"/>
              <a:t>：使用</a:t>
            </a:r>
            <a:r>
              <a:rPr lang="en-US" altLang="zh-TW" dirty="0"/>
              <a:t>HTTP GET</a:t>
            </a:r>
            <a:r>
              <a:rPr lang="zh-TW" altLang="en-US" dirty="0"/>
              <a:t>方法送出</a:t>
            </a:r>
            <a:r>
              <a:rPr lang="en-US" altLang="zh-TW" dirty="0"/>
              <a:t>AJAX</a:t>
            </a:r>
            <a:r>
              <a:rPr lang="zh-TW" altLang="en-US" dirty="0"/>
              <a:t>請求和取得回應。</a:t>
            </a:r>
          </a:p>
          <a:p>
            <a:pPr lvl="1"/>
            <a:r>
              <a:rPr lang="en-US" altLang="zh-TW" dirty="0"/>
              <a:t>post()</a:t>
            </a:r>
            <a:r>
              <a:rPr lang="zh-TW" altLang="en-US" dirty="0"/>
              <a:t>：使用</a:t>
            </a:r>
            <a:r>
              <a:rPr lang="en-US" altLang="zh-TW" dirty="0"/>
              <a:t>HTTP POST</a:t>
            </a:r>
            <a:r>
              <a:rPr lang="zh-TW" altLang="en-US" dirty="0"/>
              <a:t>方法送出</a:t>
            </a:r>
            <a:r>
              <a:rPr lang="en-US" altLang="zh-TW" dirty="0"/>
              <a:t>AJAX</a:t>
            </a:r>
            <a:r>
              <a:rPr lang="zh-TW" altLang="en-US" dirty="0"/>
              <a:t>請求和取得回應。</a:t>
            </a:r>
          </a:p>
          <a:p>
            <a:pPr lvl="1"/>
            <a:r>
              <a:rPr lang="en-US" altLang="zh-TW" dirty="0" err="1"/>
              <a:t>getJSON</a:t>
            </a:r>
            <a:r>
              <a:rPr lang="en-US" altLang="zh-TW" dirty="0"/>
              <a:t>()</a:t>
            </a:r>
            <a:r>
              <a:rPr lang="zh-TW" altLang="en-US" dirty="0"/>
              <a:t>：使用</a:t>
            </a:r>
            <a:r>
              <a:rPr lang="en-US" altLang="zh-TW" dirty="0"/>
              <a:t>HTTP GET</a:t>
            </a:r>
            <a:r>
              <a:rPr lang="zh-TW" altLang="en-US" dirty="0"/>
              <a:t>方法取得伺服端的</a:t>
            </a:r>
            <a:r>
              <a:rPr lang="en-US" altLang="zh-TW" dirty="0"/>
              <a:t>JSON</a:t>
            </a:r>
            <a:r>
              <a:rPr lang="zh-TW" altLang="en-US" dirty="0"/>
              <a:t>資料</a:t>
            </a:r>
          </a:p>
          <a:p>
            <a:pPr lvl="2"/>
            <a:r>
              <a:rPr lang="zh-TW" altLang="en-US" dirty="0"/>
              <a:t>若伺服器回應的資料不是 </a:t>
            </a:r>
            <a:r>
              <a:rPr lang="en-US" altLang="zh-TW" dirty="0"/>
              <a:t>JSON </a:t>
            </a:r>
            <a:r>
              <a:rPr lang="zh-TW" altLang="en-US" dirty="0"/>
              <a:t>格式，請求會失敗。</a:t>
            </a:r>
          </a:p>
          <a:p>
            <a:pPr lvl="2"/>
            <a:r>
              <a:rPr lang="zh-TW" altLang="en-US" dirty="0"/>
              <a:t>簡化處理 </a:t>
            </a:r>
            <a:r>
              <a:rPr lang="en-US" altLang="zh-TW" dirty="0"/>
              <a:t>JSON </a:t>
            </a:r>
            <a:r>
              <a:rPr lang="zh-TW" altLang="en-US" dirty="0"/>
              <a:t>格式的資料，不需要再手動 </a:t>
            </a:r>
            <a:r>
              <a:rPr lang="en-US" altLang="zh-TW" dirty="0"/>
              <a:t>`</a:t>
            </a:r>
            <a:r>
              <a:rPr lang="en-US" altLang="zh-TW" dirty="0" err="1"/>
              <a:t>JSON.parse</a:t>
            </a:r>
            <a:r>
              <a:rPr lang="en-US" altLang="zh-TW" dirty="0"/>
              <a:t>()`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ajax()</a:t>
            </a:r>
            <a:r>
              <a:rPr lang="zh-TW" altLang="en-US" dirty="0"/>
              <a:t>：使用</a:t>
            </a:r>
            <a:r>
              <a:rPr lang="en-US" altLang="zh-TW" dirty="0" err="1"/>
              <a:t>XMLHttpRequest</a:t>
            </a:r>
            <a:r>
              <a:rPr lang="zh-TW" altLang="en-US" dirty="0"/>
              <a:t>物件送出</a:t>
            </a:r>
            <a:r>
              <a:rPr lang="en-US" altLang="zh-TW" dirty="0"/>
              <a:t>AJAX</a:t>
            </a:r>
            <a:r>
              <a:rPr lang="zh-TW" altLang="en-US" dirty="0"/>
              <a:t>請求。</a:t>
            </a:r>
          </a:p>
          <a:p>
            <a:pPr lvl="2"/>
            <a:r>
              <a:rPr lang="zh-TW" altLang="en-US" dirty="0"/>
              <a:t>是</a:t>
            </a:r>
            <a:r>
              <a:rPr lang="en-US" altLang="zh-TW" dirty="0"/>
              <a:t>jQuery </a:t>
            </a:r>
            <a:r>
              <a:rPr lang="zh-TW" altLang="en-US" dirty="0"/>
              <a:t>提供的 最通用、最靈活 的 </a:t>
            </a:r>
            <a:r>
              <a:rPr lang="en-US" altLang="zh-TW" dirty="0"/>
              <a:t>AJAX </a:t>
            </a:r>
            <a:r>
              <a:rPr lang="zh-TW" altLang="en-US" dirty="0"/>
              <a:t>方法，允許你自訂各種請求參數 </a:t>
            </a:r>
            <a:r>
              <a:rPr lang="en-US" altLang="zh-TW" dirty="0"/>
              <a:t>(</a:t>
            </a:r>
            <a:r>
              <a:rPr lang="zh-TW" altLang="en-US" dirty="0"/>
              <a:t>如 </a:t>
            </a:r>
            <a:r>
              <a:rPr lang="en-US" altLang="zh-TW" dirty="0"/>
              <a:t>HTTP </a:t>
            </a:r>
            <a:r>
              <a:rPr lang="zh-TW" altLang="en-US" dirty="0"/>
              <a:t>方法、資料類型、標頭、回應處理等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B2D074-4134-4F82-90E6-16CA703E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3258800" cy="1004720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AJAX(Asynchronous JavaScript And XML)</a:t>
            </a:r>
            <a:endParaRPr lang="zh-TW" altLang="en-US" sz="48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3CA5D4-94B0-443E-B8B0-B519D0558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5818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A1FCFA4-6927-414F-BF8D-8BAEB4997E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load()</a:t>
            </a:r>
            <a:r>
              <a:rPr lang="zh-TW" altLang="en-US" dirty="0"/>
              <a:t>載入皮卡丘資料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AJAX_Load.html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B2D074-4134-4F82-90E6-16CA703E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3258800" cy="1004720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AJAX(Asynchronous JavaScript And XML)</a:t>
            </a:r>
            <a:endParaRPr lang="zh-TW" altLang="en-US" sz="48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3CA5D4-94B0-443E-B8B0-B519D0558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1EE965B-914D-4F36-B2FD-EE622298F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114054"/>
            <a:ext cx="11868150" cy="465822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19776AE-0318-48A5-B421-950B7B368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1026553"/>
            <a:ext cx="2876550" cy="28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27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A1FCFA4-6927-414F-BF8D-8BAEB4997E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load()</a:t>
            </a:r>
            <a:r>
              <a:rPr lang="zh-TW" altLang="en-US" dirty="0"/>
              <a:t>載入皮卡丘資料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AJAX_Load.html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B2D074-4134-4F82-90E6-16CA703E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3258800" cy="1004720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AJAX(Asynchronous JavaScript And XML)</a:t>
            </a:r>
            <a:endParaRPr lang="zh-TW" altLang="en-US" sz="48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3CA5D4-94B0-443E-B8B0-B519D0558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F3E4BE-3B78-4C46-ABB9-38FCEDC73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2923138"/>
            <a:ext cx="10649531" cy="38205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2200D56-4CF7-4846-8264-A6C6546A7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1026553"/>
            <a:ext cx="2876550" cy="28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2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A1FCFA4-6927-414F-BF8D-8BAEB4997E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get()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GET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方法送出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AJAX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請求和取得回應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B2D074-4134-4F82-90E6-16CA703E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3258800" cy="1004720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AJAX(Asynchronous JavaScript And XML)</a:t>
            </a:r>
            <a:endParaRPr lang="zh-TW" altLang="en-US" sz="48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3CA5D4-94B0-443E-B8B0-B519D0558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8B2EE0-949E-407C-B9AA-F76C4B710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3" y="1447350"/>
            <a:ext cx="2438740" cy="16480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7E374EF-54BA-4BDD-B564-F38F28D1C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90" y="2173239"/>
            <a:ext cx="9353210" cy="457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50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A1FCFA4-6927-414F-BF8D-8BAEB4997E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ajax()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：使用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XMLHttpRequest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物件送出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AJAX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PUT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DELETE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等多種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方法。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可以設定回應資料的類型，如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xml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可以設定錯誤處理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(`error`)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及完成時的處理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(`complete`)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B2D074-4134-4F82-90E6-16CA703E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3258800" cy="1004720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AJAX(Asynchronous JavaScript And XML)</a:t>
            </a:r>
            <a:endParaRPr lang="zh-TW" altLang="en-US" sz="48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3CA5D4-94B0-443E-B8B0-B519D0558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3C8411-E7DA-4BD6-9982-5D92C13B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2357470"/>
            <a:ext cx="7442200" cy="443050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DDD8E19-16F2-49B8-806F-8C9E44E84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122" y="973384"/>
            <a:ext cx="5505677" cy="18846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998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748B93-A9BC-402E-A8A6-13B98989FB4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通配選擇器：</a:t>
            </a:r>
            <a:r>
              <a:rPr lang="en-US" altLang="zh-TW" dirty="0"/>
              <a:t>`$(“*”)` </a:t>
            </a:r>
            <a:r>
              <a:rPr lang="zh-TW" altLang="en-US" dirty="0"/>
              <a:t>：選擇所有元素。</a:t>
            </a:r>
          </a:p>
          <a:p>
            <a:r>
              <a:rPr lang="zh-TW" altLang="en-US" dirty="0"/>
              <a:t>類型選擇器：</a:t>
            </a:r>
            <a:r>
              <a:rPr lang="en-US" altLang="zh-TW" dirty="0"/>
              <a:t>`$(“h1”)` </a:t>
            </a:r>
            <a:r>
              <a:rPr lang="zh-TW" altLang="en-US" dirty="0"/>
              <a:t>：選擇 </a:t>
            </a:r>
            <a:r>
              <a:rPr lang="en-US" altLang="zh-TW" dirty="0"/>
              <a:t>`&lt;h1&gt;` </a:t>
            </a:r>
            <a:r>
              <a:rPr lang="zh-TW" altLang="en-US" dirty="0"/>
              <a:t>元素。</a:t>
            </a:r>
          </a:p>
          <a:p>
            <a:r>
              <a:rPr lang="en-US" altLang="zh-TW" dirty="0"/>
              <a:t>ID </a:t>
            </a:r>
            <a:r>
              <a:rPr lang="zh-TW" altLang="en-US" dirty="0"/>
              <a:t>選擇器：</a:t>
            </a:r>
            <a:r>
              <a:rPr lang="en-US" altLang="zh-TW" dirty="0"/>
              <a:t>`$(“#id”)` </a:t>
            </a:r>
            <a:r>
              <a:rPr lang="zh-TW" altLang="en-US" dirty="0"/>
              <a:t>：選擇 </a:t>
            </a:r>
            <a:r>
              <a:rPr lang="en-US" altLang="zh-TW" dirty="0"/>
              <a:t>`id` </a:t>
            </a:r>
            <a:r>
              <a:rPr lang="zh-TW" altLang="en-US" dirty="0"/>
              <a:t>屬性為指定值的元素。</a:t>
            </a:r>
          </a:p>
          <a:p>
            <a:r>
              <a:rPr lang="zh-TW" altLang="en-US" dirty="0"/>
              <a:t>類別選擇器：</a:t>
            </a:r>
            <a:r>
              <a:rPr lang="en-US" altLang="zh-TW" dirty="0"/>
              <a:t>`$(“.class”)` </a:t>
            </a:r>
            <a:r>
              <a:rPr lang="zh-TW" altLang="en-US" dirty="0"/>
              <a:t>：選擇 </a:t>
            </a:r>
            <a:r>
              <a:rPr lang="en-US" altLang="zh-TW" dirty="0"/>
              <a:t>`</a:t>
            </a:r>
            <a:r>
              <a:rPr lang="en-US" altLang="zh-TW" dirty="0" err="1"/>
              <a:t>class`</a:t>
            </a:r>
            <a:r>
              <a:rPr lang="en-US" altLang="zh-TW" dirty="0"/>
              <a:t> </a:t>
            </a:r>
            <a:r>
              <a:rPr lang="zh-TW" altLang="en-US" dirty="0"/>
              <a:t>屬性為指定值的元素。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Basic_Select.html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基本選擇器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E2F722-65AA-4394-9A8B-F838CC526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" b="4194"/>
          <a:stretch/>
        </p:blipFill>
        <p:spPr>
          <a:xfrm>
            <a:off x="6452152" y="561753"/>
            <a:ext cx="5739848" cy="619696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BA53D05-5F17-49B1-B876-1BE05021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053" y="4321999"/>
            <a:ext cx="3045899" cy="24367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729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748B93-A9BC-402E-A8A6-13B98989FB4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子選擇器：</a:t>
            </a:r>
            <a:r>
              <a:rPr lang="en-US" altLang="zh-TW" dirty="0"/>
              <a:t>`$("ul li")`</a:t>
            </a:r>
            <a:r>
              <a:rPr lang="zh-TW" altLang="en-US" dirty="0"/>
              <a:t>：選擇 </a:t>
            </a:r>
            <a:r>
              <a:rPr lang="en-US" altLang="zh-TW" dirty="0"/>
              <a:t>`&lt;ul&gt;` </a:t>
            </a:r>
            <a:r>
              <a:rPr lang="zh-TW" altLang="en-US" dirty="0"/>
              <a:t>的直接子元素 </a:t>
            </a:r>
            <a:r>
              <a:rPr lang="en-US" altLang="zh-TW" dirty="0"/>
              <a:t>`&lt;li&gt;`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後代選擇器：</a:t>
            </a:r>
            <a:r>
              <a:rPr lang="en-US" altLang="zh-TW" dirty="0"/>
              <a:t>`$("p a")`</a:t>
            </a:r>
            <a:r>
              <a:rPr lang="zh-TW" altLang="en-US" dirty="0"/>
              <a:t>：選擇 </a:t>
            </a:r>
            <a:r>
              <a:rPr lang="en-US" altLang="zh-TW" dirty="0"/>
              <a:t>`&lt;p&gt;` </a:t>
            </a:r>
            <a:r>
              <a:rPr lang="zh-TW" altLang="en-US" dirty="0"/>
              <a:t>元素的所有後代 </a:t>
            </a:r>
            <a:r>
              <a:rPr lang="en-US" altLang="zh-TW" dirty="0"/>
              <a:t>`&lt;a&gt;`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相鄰兄弟選擇器：</a:t>
            </a:r>
            <a:r>
              <a:rPr lang="en-US" altLang="zh-TW" dirty="0"/>
              <a:t>`$("</a:t>
            </a:r>
            <a:r>
              <a:rPr lang="en-US" altLang="zh-TW" dirty="0" err="1"/>
              <a:t>img</a:t>
            </a:r>
            <a:r>
              <a:rPr lang="en-US" altLang="zh-TW" dirty="0"/>
              <a:t> + p")`</a:t>
            </a:r>
            <a:r>
              <a:rPr lang="zh-TW" altLang="en-US" dirty="0"/>
              <a:t>：選擇緊接在 </a:t>
            </a:r>
            <a:r>
              <a:rPr lang="en-US" altLang="zh-TW" dirty="0"/>
              <a:t>`&lt;</a:t>
            </a:r>
            <a:r>
              <a:rPr lang="en-US" altLang="zh-TW" dirty="0" err="1"/>
              <a:t>img</a:t>
            </a:r>
            <a:r>
              <a:rPr lang="en-US" altLang="zh-TW" dirty="0"/>
              <a:t>&gt;` </a:t>
            </a:r>
            <a:r>
              <a:rPr lang="zh-TW" altLang="en-US" dirty="0"/>
              <a:t>之後的 </a:t>
            </a:r>
            <a:r>
              <a:rPr lang="en-US" altLang="zh-TW" dirty="0"/>
              <a:t>`&lt;p&gt;`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全部兄弟選擇器：</a:t>
            </a:r>
            <a:r>
              <a:rPr lang="en-US" altLang="zh-TW" dirty="0"/>
              <a:t>`$("</a:t>
            </a:r>
            <a:r>
              <a:rPr lang="en-US" altLang="zh-TW" dirty="0" err="1"/>
              <a:t>img</a:t>
            </a:r>
            <a:r>
              <a:rPr lang="en-US" altLang="zh-TW" dirty="0"/>
              <a:t> ~ p")`</a:t>
            </a:r>
            <a:r>
              <a:rPr lang="zh-TW" altLang="en-US" dirty="0"/>
              <a:t>：選擇所有位於 </a:t>
            </a:r>
            <a:r>
              <a:rPr lang="en-US" altLang="zh-TW" dirty="0"/>
              <a:t>`&lt;</a:t>
            </a:r>
            <a:r>
              <a:rPr lang="en-US" altLang="zh-TW" dirty="0" err="1"/>
              <a:t>img</a:t>
            </a:r>
            <a:r>
              <a:rPr lang="en-US" altLang="zh-TW" dirty="0"/>
              <a:t>&gt;` </a:t>
            </a:r>
            <a:r>
              <a:rPr lang="zh-TW" altLang="en-US" dirty="0"/>
              <a:t>後的兄弟 </a:t>
            </a:r>
            <a:r>
              <a:rPr lang="en-US" altLang="zh-TW" dirty="0"/>
              <a:t>`&lt;p&gt;` </a:t>
            </a:r>
            <a:r>
              <a:rPr lang="zh-TW" altLang="en-US" dirty="0"/>
              <a:t>元素。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Structure_Selector.html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結構選擇器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94F6D4-6D81-4A1B-B327-9BB5EB45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9" y="2945576"/>
            <a:ext cx="5275003" cy="32271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19232BF-3A69-43A1-B110-D75DD9590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7" y="2945309"/>
            <a:ext cx="6474827" cy="32271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6550EEC-190A-4CD6-8127-84162C58E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457" y="5739082"/>
            <a:ext cx="3258649" cy="118496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DABB4B6-BC6F-4D9D-A732-0B9FD0153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082" y="296837"/>
            <a:ext cx="3293802" cy="2468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570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748B93-A9BC-402E-A8A6-13B98989FB4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5100918" cy="1438122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啟用或禁用</a:t>
            </a:r>
          </a:p>
          <a:p>
            <a:pPr lvl="1"/>
            <a:r>
              <a:rPr lang="en-US" altLang="zh-TW" dirty="0"/>
              <a:t>:enabled</a:t>
            </a:r>
            <a:r>
              <a:rPr lang="zh-TW" altLang="en-US" dirty="0"/>
              <a:t>：選擇所有啟用的</a:t>
            </a:r>
            <a:r>
              <a:rPr lang="en-US" altLang="zh-TW" dirty="0"/>
              <a:t>&lt;input&gt;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`:disabled`</a:t>
            </a:r>
            <a:r>
              <a:rPr lang="zh-TW" altLang="en-US" dirty="0"/>
              <a:t>：選擇所有禁用的 </a:t>
            </a:r>
            <a:r>
              <a:rPr lang="en-US" altLang="zh-TW" dirty="0"/>
              <a:t>`&lt;input&gt;`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State_Selector.html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狀態選擇器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BCB6B1-76B1-42C8-9544-32A9B5D1B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" y="4505022"/>
            <a:ext cx="2181529" cy="217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2CD1024-525F-46BB-B725-A29D9AC34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470" y="2132590"/>
            <a:ext cx="9136954" cy="4627808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EB96C33F-BC1B-4858-BB39-D5C98BC17E78}"/>
              </a:ext>
            </a:extLst>
          </p:cNvPr>
          <p:cNvSpPr txBox="1">
            <a:spLocks/>
          </p:cNvSpPr>
          <p:nvPr/>
        </p:nvSpPr>
        <p:spPr>
          <a:xfrm>
            <a:off x="4467225" y="973386"/>
            <a:ext cx="8416671" cy="104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選取或未選取</a:t>
            </a:r>
          </a:p>
          <a:p>
            <a:pPr lvl="1"/>
            <a:r>
              <a:rPr lang="en-US" altLang="zh-TW" dirty="0"/>
              <a:t>`:checked`</a:t>
            </a:r>
            <a:r>
              <a:rPr lang="zh-TW" altLang="en-US" dirty="0"/>
              <a:t>：選擇所有被選取的 </a:t>
            </a:r>
            <a:r>
              <a:rPr lang="en-US" altLang="zh-TW" dirty="0"/>
              <a:t>`&lt;input&gt;`</a:t>
            </a:r>
            <a:r>
              <a:rPr lang="zh-TW" altLang="en-US" dirty="0"/>
              <a:t>（例如 </a:t>
            </a:r>
            <a:r>
              <a:rPr lang="en-US" altLang="zh-TW" dirty="0"/>
              <a:t>`checkbox` </a:t>
            </a:r>
            <a:r>
              <a:rPr lang="zh-TW" altLang="en-US" dirty="0"/>
              <a:t>或 </a:t>
            </a:r>
            <a:r>
              <a:rPr lang="en-US" altLang="zh-TW" dirty="0"/>
              <a:t>`radio`</a:t>
            </a:r>
            <a:r>
              <a:rPr lang="zh-TW" altLang="en-US" dirty="0"/>
              <a:t>）。</a:t>
            </a:r>
          </a:p>
          <a:p>
            <a:pPr lvl="1"/>
            <a:r>
              <a:rPr lang="en-US" altLang="zh-TW" dirty="0"/>
              <a:t>`:not(:checked)`</a:t>
            </a:r>
            <a:r>
              <a:rPr lang="zh-TW" altLang="en-US" dirty="0"/>
              <a:t>：選擇所有尚未選取的 </a:t>
            </a:r>
            <a:r>
              <a:rPr lang="en-US" altLang="zh-TW" dirty="0"/>
              <a:t>`&lt;input&gt;`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85722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BD641FB-DA66-451F-A6F2-E834E42D265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091954" y="67703"/>
            <a:ext cx="7023276" cy="6697833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狀態選擇器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89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748B93-A9BC-402E-A8A6-13B98989FB4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4760259" cy="5038725"/>
          </a:xfrm>
        </p:spPr>
        <p:txBody>
          <a:bodyPr/>
          <a:lstStyle/>
          <a:p>
            <a:r>
              <a:rPr lang="zh-TW" altLang="en-US" dirty="0"/>
              <a:t>基本表單元素：  </a:t>
            </a:r>
          </a:p>
          <a:p>
            <a:r>
              <a:rPr lang="en-US" altLang="zh-TW" dirty="0"/>
              <a:t>`$("input")`</a:t>
            </a:r>
            <a:r>
              <a:rPr lang="zh-TW" altLang="en-US" dirty="0"/>
              <a:t>：選擇所有 </a:t>
            </a:r>
            <a:r>
              <a:rPr lang="en-US" altLang="zh-TW" dirty="0"/>
              <a:t>`&lt;input&gt;` </a:t>
            </a:r>
            <a:r>
              <a:rPr lang="zh-TW" altLang="en-US" dirty="0"/>
              <a:t>元素。  </a:t>
            </a:r>
          </a:p>
          <a:p>
            <a:r>
              <a:rPr lang="en-US" altLang="zh-TW" dirty="0"/>
              <a:t>`$("</a:t>
            </a:r>
            <a:r>
              <a:rPr lang="en-US" altLang="zh-TW" dirty="0" err="1"/>
              <a:t>input:radio</a:t>
            </a:r>
            <a:r>
              <a:rPr lang="en-US" altLang="zh-TW" dirty="0"/>
              <a:t>")`</a:t>
            </a:r>
            <a:r>
              <a:rPr lang="zh-TW" altLang="en-US" dirty="0"/>
              <a:t>：選擇所有類型為 </a:t>
            </a:r>
            <a:r>
              <a:rPr lang="en-US" altLang="zh-TW" dirty="0"/>
              <a:t>`radio` </a:t>
            </a:r>
            <a:r>
              <a:rPr lang="zh-TW" altLang="en-US" dirty="0"/>
              <a:t>的 </a:t>
            </a:r>
            <a:r>
              <a:rPr lang="en-US" altLang="zh-TW" dirty="0"/>
              <a:t>`&lt;input&gt;`</a:t>
            </a:r>
            <a:r>
              <a:rPr lang="zh-TW" altLang="en-US" dirty="0"/>
              <a:t>。  </a:t>
            </a:r>
          </a:p>
          <a:p>
            <a:r>
              <a:rPr lang="en-US" altLang="zh-TW" dirty="0"/>
              <a:t>`$("</a:t>
            </a:r>
            <a:r>
              <a:rPr lang="en-US" altLang="zh-TW" dirty="0" err="1"/>
              <a:t>input:checkbox</a:t>
            </a:r>
            <a:r>
              <a:rPr lang="en-US" altLang="zh-TW" dirty="0"/>
              <a:t>")`</a:t>
            </a:r>
            <a:r>
              <a:rPr lang="zh-TW" altLang="en-US" dirty="0"/>
              <a:t>：選擇所有類型為 </a:t>
            </a:r>
            <a:r>
              <a:rPr lang="en-US" altLang="zh-TW" dirty="0"/>
              <a:t>`checkbox` </a:t>
            </a:r>
            <a:r>
              <a:rPr lang="zh-TW" altLang="en-US" dirty="0"/>
              <a:t>的 </a:t>
            </a:r>
            <a:r>
              <a:rPr lang="en-US" altLang="zh-TW" dirty="0"/>
              <a:t>`&lt;input&gt;`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其他表單元素：  </a:t>
            </a:r>
            <a:r>
              <a:rPr lang="en-US" altLang="zh-TW" dirty="0"/>
              <a:t>- `:text`</a:t>
            </a:r>
            <a:r>
              <a:rPr lang="zh-TW" altLang="en-US" dirty="0"/>
              <a:t>：選擇類型為 </a:t>
            </a:r>
            <a:r>
              <a:rPr lang="en-US" altLang="zh-TW" dirty="0"/>
              <a:t>`text` </a:t>
            </a:r>
            <a:r>
              <a:rPr lang="zh-TW" altLang="en-US" dirty="0"/>
              <a:t>的 </a:t>
            </a:r>
            <a:r>
              <a:rPr lang="en-US" altLang="zh-TW" dirty="0"/>
              <a:t>`&lt;input&gt;`</a:t>
            </a:r>
            <a:r>
              <a:rPr lang="zh-TW" altLang="en-US" dirty="0"/>
              <a:t>。  </a:t>
            </a:r>
          </a:p>
          <a:p>
            <a:r>
              <a:rPr lang="en-US" altLang="zh-TW" dirty="0"/>
              <a:t>`:password`</a:t>
            </a:r>
            <a:r>
              <a:rPr lang="zh-TW" altLang="en-US" dirty="0"/>
              <a:t>：選擇類型為 </a:t>
            </a:r>
            <a:r>
              <a:rPr lang="en-US" altLang="zh-TW" dirty="0"/>
              <a:t>`password` </a:t>
            </a:r>
            <a:r>
              <a:rPr lang="zh-TW" altLang="en-US" dirty="0"/>
              <a:t>的 </a:t>
            </a:r>
            <a:r>
              <a:rPr lang="en-US" altLang="zh-TW" dirty="0"/>
              <a:t>`&lt;input&gt;`</a:t>
            </a:r>
            <a:r>
              <a:rPr lang="zh-TW" altLang="en-US" dirty="0"/>
              <a:t>。  </a:t>
            </a:r>
          </a:p>
          <a:p>
            <a:r>
              <a:rPr lang="en-US" altLang="zh-TW" dirty="0"/>
              <a:t>`:submit`</a:t>
            </a:r>
            <a:r>
              <a:rPr lang="zh-TW" altLang="en-US" dirty="0"/>
              <a:t>：選擇類型為 </a:t>
            </a:r>
            <a:r>
              <a:rPr lang="en-US" altLang="zh-TW" dirty="0"/>
              <a:t>`submit` </a:t>
            </a:r>
            <a:r>
              <a:rPr lang="zh-TW" altLang="en-US" dirty="0"/>
              <a:t>的 </a:t>
            </a:r>
            <a:r>
              <a:rPr lang="en-US" altLang="zh-TW" dirty="0"/>
              <a:t>`&lt;input&gt;`</a:t>
            </a:r>
            <a:r>
              <a:rPr lang="zh-TW" altLang="en-US" dirty="0"/>
              <a:t>。  </a:t>
            </a:r>
          </a:p>
          <a:p>
            <a:r>
              <a:rPr lang="en-US" altLang="zh-TW" dirty="0"/>
              <a:t>`:selected`</a:t>
            </a:r>
            <a:r>
              <a:rPr lang="zh-TW" altLang="en-US" dirty="0"/>
              <a:t>：選擇下拉清單中被選取的項目。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Form_Selector.html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62D949-C72A-4434-8A62-8E374E1F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表單選擇器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1565D6-ED09-4920-BBD1-D45209AD8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7803D3B-8ECD-4A62-946E-CB006DB6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475" y="973383"/>
            <a:ext cx="7249769" cy="45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48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2312</Words>
  <Application>Microsoft Office PowerPoint</Application>
  <PresentationFormat>寬螢幕</PresentationFormat>
  <Paragraphs>212</Paragraphs>
  <Slides>44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0" baseType="lpstr">
      <vt:lpstr>Arial</vt:lpstr>
      <vt:lpstr>Calibri</vt:lpstr>
      <vt:lpstr>Times New Roman</vt:lpstr>
      <vt:lpstr>Wingdings</vt:lpstr>
      <vt:lpstr>標楷體</vt:lpstr>
      <vt:lpstr>Office 佈景主題</vt:lpstr>
      <vt:lpstr>PowerPoint 簡報</vt:lpstr>
      <vt:lpstr>jQuery 簡介</vt:lpstr>
      <vt:lpstr>使用方式</vt:lpstr>
      <vt:lpstr>第一個jQuery</vt:lpstr>
      <vt:lpstr>基本選擇器</vt:lpstr>
      <vt:lpstr>結構選擇器</vt:lpstr>
      <vt:lpstr>狀態選擇器</vt:lpstr>
      <vt:lpstr>狀態選擇器</vt:lpstr>
      <vt:lpstr>表單選擇器</vt:lpstr>
      <vt:lpstr>表單選擇器</vt:lpstr>
      <vt:lpstr>其他虛擬選擇器</vt:lpstr>
      <vt:lpstr>存取元素方法</vt:lpstr>
      <vt:lpstr>存取元素方法</vt:lpstr>
      <vt:lpstr>存取class方法</vt:lpstr>
      <vt:lpstr>設定元素</vt:lpstr>
      <vt:lpstr>操作集合中的每個物件</vt:lpstr>
      <vt:lpstr>取得元素高度寬度</vt:lpstr>
      <vt:lpstr>移除元素</vt:lpstr>
      <vt:lpstr>jQuery DOM 操作方法</vt:lpstr>
      <vt:lpstr>jQuery DOM 操作方法</vt:lpstr>
      <vt:lpstr>jQuery DOM 操作方法</vt:lpstr>
      <vt:lpstr>jQuery DOM 篩選方法</vt:lpstr>
      <vt:lpstr>jQuery DOM 篩選方法</vt:lpstr>
      <vt:lpstr>jQuery DOM 篩選方法</vt:lpstr>
      <vt:lpstr>jQuery 事件處理</vt:lpstr>
      <vt:lpstr>event物件</vt:lpstr>
      <vt:lpstr> jQuery 的 HTML 表單驗證</vt:lpstr>
      <vt:lpstr> jQuery 的 HTML 表單驗證</vt:lpstr>
      <vt:lpstr> jQuery 的 HTML 表單驗證</vt:lpstr>
      <vt:lpstr> jQuery 的 HTML 表單驗證</vt:lpstr>
      <vt:lpstr>jQuery 動畫與特效</vt:lpstr>
      <vt:lpstr>jQuery 動畫與特效</vt:lpstr>
      <vt:lpstr>jQuery 動畫與特效</vt:lpstr>
      <vt:lpstr>jQuery 動畫與特效</vt:lpstr>
      <vt:lpstr>jQuery 動畫與特效</vt:lpstr>
      <vt:lpstr>jQuery 動畫與特效</vt:lpstr>
      <vt:lpstr>AJAX(Asynchronous JavaScript And XML)</vt:lpstr>
      <vt:lpstr>JSON</vt:lpstr>
      <vt:lpstr>JSON</vt:lpstr>
      <vt:lpstr>AJAX(Asynchronous JavaScript And XML)</vt:lpstr>
      <vt:lpstr>AJAX(Asynchronous JavaScript And XML)</vt:lpstr>
      <vt:lpstr>AJAX(Asynchronous JavaScript And XML)</vt:lpstr>
      <vt:lpstr>AJAX(Asynchronous JavaScript And XML)</vt:lpstr>
      <vt:lpstr>AJAX(Asynchronous JavaScript And XML)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189</cp:revision>
  <dcterms:created xsi:type="dcterms:W3CDTF">2025-01-25T05:26:28Z</dcterms:created>
  <dcterms:modified xsi:type="dcterms:W3CDTF">2025-02-02T08:23:33Z</dcterms:modified>
</cp:coreProperties>
</file>